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
      <p:font typeface="Source Code Pro"/>
      <p:regular r:id="rId28"/>
      <p:bold r:id="rId29"/>
    </p:embeddedFont>
    <p:embeddedFont>
      <p:font typeface="Cinzel"/>
      <p:regular r:id="rId30"/>
      <p:bold r:id="rId31"/>
    </p:embeddedFont>
    <p:embeddedFont>
      <p:font typeface="Oswald"/>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Lato-italic.fntdata"/><Relationship Id="rId25" Type="http://schemas.openxmlformats.org/officeDocument/2006/relationships/font" Target="fonts/Lato-bold.fntdata"/><Relationship Id="rId28" Type="http://schemas.openxmlformats.org/officeDocument/2006/relationships/font" Target="fonts/SourceCodePro-regular.fntdata"/><Relationship Id="rId27" Type="http://schemas.openxmlformats.org/officeDocument/2006/relationships/font" Target="fonts/La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SourceCodePr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Cinzel-bold.fntdata"/><Relationship Id="rId30" Type="http://schemas.openxmlformats.org/officeDocument/2006/relationships/font" Target="fonts/Cinzel-regular.fntdata"/><Relationship Id="rId11" Type="http://schemas.openxmlformats.org/officeDocument/2006/relationships/slide" Target="slides/slide5.xml"/><Relationship Id="rId33" Type="http://schemas.openxmlformats.org/officeDocument/2006/relationships/font" Target="fonts/Oswald-bold.fntdata"/><Relationship Id="rId10" Type="http://schemas.openxmlformats.org/officeDocument/2006/relationships/slide" Target="slides/slide4.xml"/><Relationship Id="rId32" Type="http://schemas.openxmlformats.org/officeDocument/2006/relationships/font" Target="fonts/Oswald-regular.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6ded87ec2_0_6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6ded87ec2_0_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2" name="Shape 222"/>
        <p:cNvGrpSpPr/>
        <p:nvPr/>
      </p:nvGrpSpPr>
      <p:grpSpPr>
        <a:xfrm>
          <a:off x="0" y="0"/>
          <a:ext cx="0" cy="0"/>
          <a:chOff x="0" y="0"/>
          <a:chExt cx="0" cy="0"/>
        </a:xfrm>
      </p:grpSpPr>
      <p:sp>
        <p:nvSpPr>
          <p:cNvPr id="223" name="Google Shape;223;g46ded87ec2_0_6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46ded87ec2_0_6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46ded87ec2_0_65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46ded87ec2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0" name="Shape 240"/>
        <p:cNvGrpSpPr/>
        <p:nvPr/>
      </p:nvGrpSpPr>
      <p:grpSpPr>
        <a:xfrm>
          <a:off x="0" y="0"/>
          <a:ext cx="0" cy="0"/>
          <a:chOff x="0" y="0"/>
          <a:chExt cx="0" cy="0"/>
        </a:xfrm>
      </p:grpSpPr>
      <p:sp>
        <p:nvSpPr>
          <p:cNvPr id="241" name="Google Shape;241;g46ded87ec2_0_7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46ded87ec2_0_7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46ded87ec2_0_9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46ded87ec2_0_9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7" name="Shape 147"/>
        <p:cNvGrpSpPr/>
        <p:nvPr/>
      </p:nvGrpSpPr>
      <p:grpSpPr>
        <a:xfrm>
          <a:off x="0" y="0"/>
          <a:ext cx="0" cy="0"/>
          <a:chOff x="0" y="0"/>
          <a:chExt cx="0" cy="0"/>
        </a:xfrm>
      </p:grpSpPr>
      <p:sp>
        <p:nvSpPr>
          <p:cNvPr id="148" name="Google Shape;148;g46ded87ec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46ded87e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46ded87ec2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46ded87ec2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46ded87ec2_0_1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46ded87ec2_0_1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6ded87ec2_0_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6ded87ec2_0_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46ded87ec2_0_37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46ded87ec2_0_3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46ded87ec2_0_4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46ded87ec2_0_4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46ded87ec2_0_4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46ded87ec2_0_4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46ded87ec2_0_56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46ded87ec2_0_5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82" name="Shape 82"/>
        <p:cNvGrpSpPr/>
        <p:nvPr/>
      </p:nvGrpSpPr>
      <p:grpSpPr>
        <a:xfrm>
          <a:off x="0" y="0"/>
          <a:ext cx="0" cy="0"/>
          <a:chOff x="0" y="0"/>
          <a:chExt cx="0" cy="0"/>
        </a:xfrm>
      </p:grpSpPr>
      <p:sp>
        <p:nvSpPr>
          <p:cNvPr id="83" name="Google Shape;83;p13"/>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84" name="Google Shape;8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85" name="Google Shape;85;p13"/>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0" name="Shape 90"/>
        <p:cNvGrpSpPr/>
        <p:nvPr/>
      </p:nvGrpSpPr>
      <p:grpSpPr>
        <a:xfrm>
          <a:off x="0" y="0"/>
          <a:ext cx="0" cy="0"/>
          <a:chOff x="0" y="0"/>
          <a:chExt cx="0" cy="0"/>
        </a:xfrm>
      </p:grpSpPr>
      <p:sp>
        <p:nvSpPr>
          <p:cNvPr id="91" name="Google Shape;91;p15"/>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5"/>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5"/>
          <p:cNvSpPr txBox="1"/>
          <p:nvPr>
            <p:ph type="ctrTitle"/>
          </p:nvPr>
        </p:nvSpPr>
        <p:spPr>
          <a:xfrm>
            <a:off x="411175" y="644300"/>
            <a:ext cx="8282400" cy="2109000"/>
          </a:xfrm>
          <a:prstGeom prst="rect">
            <a:avLst/>
          </a:prstGeom>
        </p:spPr>
        <p:txBody>
          <a:bodyPr anchorCtr="0" anchor="b" bIns="91425" lIns="91425" spcFirstLastPara="1" rIns="91425" wrap="square" tIns="91425"/>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p:txBody>
      </p:sp>
      <p:sp>
        <p:nvSpPr>
          <p:cNvPr id="94" name="Google Shape;94;p15"/>
          <p:cNvSpPr txBox="1"/>
          <p:nvPr>
            <p:ph idx="1" type="subTitle"/>
          </p:nvPr>
        </p:nvSpPr>
        <p:spPr>
          <a:xfrm>
            <a:off x="411175" y="3398250"/>
            <a:ext cx="8282400" cy="1260600"/>
          </a:xfrm>
          <a:prstGeom prst="rect">
            <a:avLst/>
          </a:prstGeom>
        </p:spPr>
        <p:txBody>
          <a:bodyPr anchorCtr="0" anchor="ctr" bIns="91425" lIns="91425" spcFirstLastPara="1" rIns="91425" wrap="square" tIns="91425"/>
          <a:lstStyle>
            <a:lvl1pPr lvl="0" rtl="0" algn="ctr">
              <a:lnSpc>
                <a:spcPct val="100000"/>
              </a:lnSpc>
              <a:spcBef>
                <a:spcPts val="0"/>
              </a:spcBef>
              <a:spcAft>
                <a:spcPts val="0"/>
              </a:spcAft>
              <a:buSzPts val="3600"/>
              <a:buFont typeface="Oswald"/>
              <a:buNone/>
              <a:defRPr sz="3600">
                <a:latin typeface="Oswald"/>
                <a:ea typeface="Oswald"/>
                <a:cs typeface="Oswald"/>
                <a:sym typeface="Oswald"/>
              </a:defRPr>
            </a:lvl1pPr>
            <a:lvl2pPr lvl="1" rtl="0" algn="ctr">
              <a:lnSpc>
                <a:spcPct val="100000"/>
              </a:lnSpc>
              <a:spcBef>
                <a:spcPts val="0"/>
              </a:spcBef>
              <a:spcAft>
                <a:spcPts val="0"/>
              </a:spcAft>
              <a:buSzPts val="3600"/>
              <a:buFont typeface="Oswald"/>
              <a:buNone/>
              <a:defRPr sz="3600">
                <a:latin typeface="Oswald"/>
                <a:ea typeface="Oswald"/>
                <a:cs typeface="Oswald"/>
                <a:sym typeface="Oswald"/>
              </a:defRPr>
            </a:lvl2pPr>
            <a:lvl3pPr lvl="2" rtl="0" algn="ctr">
              <a:lnSpc>
                <a:spcPct val="100000"/>
              </a:lnSpc>
              <a:spcBef>
                <a:spcPts val="0"/>
              </a:spcBef>
              <a:spcAft>
                <a:spcPts val="0"/>
              </a:spcAft>
              <a:buSzPts val="3600"/>
              <a:buFont typeface="Oswald"/>
              <a:buNone/>
              <a:defRPr sz="3600">
                <a:latin typeface="Oswald"/>
                <a:ea typeface="Oswald"/>
                <a:cs typeface="Oswald"/>
                <a:sym typeface="Oswald"/>
              </a:defRPr>
            </a:lvl3pPr>
            <a:lvl4pPr lvl="3" rtl="0" algn="ctr">
              <a:lnSpc>
                <a:spcPct val="100000"/>
              </a:lnSpc>
              <a:spcBef>
                <a:spcPts val="0"/>
              </a:spcBef>
              <a:spcAft>
                <a:spcPts val="0"/>
              </a:spcAft>
              <a:buSzPts val="3600"/>
              <a:buFont typeface="Oswald"/>
              <a:buNone/>
              <a:defRPr sz="3600">
                <a:latin typeface="Oswald"/>
                <a:ea typeface="Oswald"/>
                <a:cs typeface="Oswald"/>
                <a:sym typeface="Oswald"/>
              </a:defRPr>
            </a:lvl4pPr>
            <a:lvl5pPr lvl="4" rtl="0" algn="ctr">
              <a:lnSpc>
                <a:spcPct val="100000"/>
              </a:lnSpc>
              <a:spcBef>
                <a:spcPts val="0"/>
              </a:spcBef>
              <a:spcAft>
                <a:spcPts val="0"/>
              </a:spcAft>
              <a:buSzPts val="3600"/>
              <a:buFont typeface="Oswald"/>
              <a:buNone/>
              <a:defRPr sz="3600">
                <a:latin typeface="Oswald"/>
                <a:ea typeface="Oswald"/>
                <a:cs typeface="Oswald"/>
                <a:sym typeface="Oswald"/>
              </a:defRPr>
            </a:lvl5pPr>
            <a:lvl6pPr lvl="5" rtl="0" algn="ctr">
              <a:lnSpc>
                <a:spcPct val="100000"/>
              </a:lnSpc>
              <a:spcBef>
                <a:spcPts val="0"/>
              </a:spcBef>
              <a:spcAft>
                <a:spcPts val="0"/>
              </a:spcAft>
              <a:buSzPts val="3600"/>
              <a:buFont typeface="Oswald"/>
              <a:buNone/>
              <a:defRPr sz="3600">
                <a:latin typeface="Oswald"/>
                <a:ea typeface="Oswald"/>
                <a:cs typeface="Oswald"/>
                <a:sym typeface="Oswald"/>
              </a:defRPr>
            </a:lvl6pPr>
            <a:lvl7pPr lvl="6" rtl="0" algn="ctr">
              <a:lnSpc>
                <a:spcPct val="100000"/>
              </a:lnSpc>
              <a:spcBef>
                <a:spcPts val="0"/>
              </a:spcBef>
              <a:spcAft>
                <a:spcPts val="0"/>
              </a:spcAft>
              <a:buSzPts val="3600"/>
              <a:buFont typeface="Oswald"/>
              <a:buNone/>
              <a:defRPr sz="3600">
                <a:latin typeface="Oswald"/>
                <a:ea typeface="Oswald"/>
                <a:cs typeface="Oswald"/>
                <a:sym typeface="Oswald"/>
              </a:defRPr>
            </a:lvl7pPr>
            <a:lvl8pPr lvl="7" rtl="0" algn="ctr">
              <a:lnSpc>
                <a:spcPct val="100000"/>
              </a:lnSpc>
              <a:spcBef>
                <a:spcPts val="0"/>
              </a:spcBef>
              <a:spcAft>
                <a:spcPts val="0"/>
              </a:spcAft>
              <a:buSzPts val="3600"/>
              <a:buFont typeface="Oswald"/>
              <a:buNone/>
              <a:defRPr sz="3600">
                <a:latin typeface="Oswald"/>
                <a:ea typeface="Oswald"/>
                <a:cs typeface="Oswald"/>
                <a:sym typeface="Oswald"/>
              </a:defRPr>
            </a:lvl8pPr>
            <a:lvl9pPr lvl="8" rtl="0"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95" name="Google Shape;95;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96" name="Shape 96"/>
        <p:cNvGrpSpPr/>
        <p:nvPr/>
      </p:nvGrpSpPr>
      <p:grpSpPr>
        <a:xfrm>
          <a:off x="0" y="0"/>
          <a:ext cx="0" cy="0"/>
          <a:chOff x="0" y="0"/>
          <a:chExt cx="0" cy="0"/>
        </a:xfrm>
      </p:grpSpPr>
      <p:sp>
        <p:nvSpPr>
          <p:cNvPr id="97" name="Google Shape;97;p16"/>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6"/>
          <p:cNvSpPr txBox="1"/>
          <p:nvPr>
            <p:ph type="title"/>
          </p:nvPr>
        </p:nvSpPr>
        <p:spPr>
          <a:xfrm>
            <a:off x="430800" y="1889700"/>
            <a:ext cx="8282400" cy="1516500"/>
          </a:xfrm>
          <a:prstGeom prst="rect">
            <a:avLst/>
          </a:prstGeom>
        </p:spPr>
        <p:txBody>
          <a:bodyPr anchorCtr="0" anchor="ctr" bIns="91425" lIns="91425" spcFirstLastPara="1" rIns="91425" wrap="square" tIns="91425"/>
          <a:lstStyle>
            <a:lvl1pPr lvl="0" rtl="0" algn="ctr">
              <a:spcBef>
                <a:spcPts val="0"/>
              </a:spcBef>
              <a:spcAft>
                <a:spcPts val="0"/>
              </a:spcAft>
              <a:buClr>
                <a:schemeClr val="lt1"/>
              </a:buClr>
              <a:buSzPts val="3600"/>
              <a:buNone/>
              <a:defRPr sz="3600">
                <a:solidFill>
                  <a:schemeClr val="lt1"/>
                </a:solidFill>
              </a:defRPr>
            </a:lvl1pPr>
            <a:lvl2pPr lvl="1" rtl="0" algn="ctr">
              <a:spcBef>
                <a:spcPts val="0"/>
              </a:spcBef>
              <a:spcAft>
                <a:spcPts val="0"/>
              </a:spcAft>
              <a:buClr>
                <a:schemeClr val="lt1"/>
              </a:buClr>
              <a:buSzPts val="3600"/>
              <a:buNone/>
              <a:defRPr sz="3600">
                <a:solidFill>
                  <a:schemeClr val="lt1"/>
                </a:solidFill>
              </a:defRPr>
            </a:lvl2pPr>
            <a:lvl3pPr lvl="2" rtl="0" algn="ctr">
              <a:spcBef>
                <a:spcPts val="0"/>
              </a:spcBef>
              <a:spcAft>
                <a:spcPts val="0"/>
              </a:spcAft>
              <a:buClr>
                <a:schemeClr val="lt1"/>
              </a:buClr>
              <a:buSzPts val="3600"/>
              <a:buNone/>
              <a:defRPr sz="3600">
                <a:solidFill>
                  <a:schemeClr val="lt1"/>
                </a:solidFill>
              </a:defRPr>
            </a:lvl3pPr>
            <a:lvl4pPr lvl="3" rtl="0" algn="ctr">
              <a:spcBef>
                <a:spcPts val="0"/>
              </a:spcBef>
              <a:spcAft>
                <a:spcPts val="0"/>
              </a:spcAft>
              <a:buClr>
                <a:schemeClr val="lt1"/>
              </a:buClr>
              <a:buSzPts val="3600"/>
              <a:buNone/>
              <a:defRPr sz="3600">
                <a:solidFill>
                  <a:schemeClr val="lt1"/>
                </a:solidFill>
              </a:defRPr>
            </a:lvl4pPr>
            <a:lvl5pPr lvl="4" rtl="0" algn="ctr">
              <a:spcBef>
                <a:spcPts val="0"/>
              </a:spcBef>
              <a:spcAft>
                <a:spcPts val="0"/>
              </a:spcAft>
              <a:buClr>
                <a:schemeClr val="lt1"/>
              </a:buClr>
              <a:buSzPts val="3600"/>
              <a:buNone/>
              <a:defRPr sz="3600">
                <a:solidFill>
                  <a:schemeClr val="lt1"/>
                </a:solidFill>
              </a:defRPr>
            </a:lvl5pPr>
            <a:lvl6pPr lvl="5" rtl="0" algn="ctr">
              <a:spcBef>
                <a:spcPts val="0"/>
              </a:spcBef>
              <a:spcAft>
                <a:spcPts val="0"/>
              </a:spcAft>
              <a:buClr>
                <a:schemeClr val="lt1"/>
              </a:buClr>
              <a:buSzPts val="3600"/>
              <a:buNone/>
              <a:defRPr sz="3600">
                <a:solidFill>
                  <a:schemeClr val="lt1"/>
                </a:solidFill>
              </a:defRPr>
            </a:lvl6pPr>
            <a:lvl7pPr lvl="6" rtl="0" algn="ctr">
              <a:spcBef>
                <a:spcPts val="0"/>
              </a:spcBef>
              <a:spcAft>
                <a:spcPts val="0"/>
              </a:spcAft>
              <a:buClr>
                <a:schemeClr val="lt1"/>
              </a:buClr>
              <a:buSzPts val="3600"/>
              <a:buNone/>
              <a:defRPr sz="3600">
                <a:solidFill>
                  <a:schemeClr val="lt1"/>
                </a:solidFill>
              </a:defRPr>
            </a:lvl7pPr>
            <a:lvl8pPr lvl="7" rtl="0" algn="ctr">
              <a:spcBef>
                <a:spcPts val="0"/>
              </a:spcBef>
              <a:spcAft>
                <a:spcPts val="0"/>
              </a:spcAft>
              <a:buClr>
                <a:schemeClr val="lt1"/>
              </a:buClr>
              <a:buSzPts val="3600"/>
              <a:buNone/>
              <a:defRPr sz="3600">
                <a:solidFill>
                  <a:schemeClr val="lt1"/>
                </a:solidFill>
              </a:defRPr>
            </a:lvl8pPr>
            <a:lvl9pPr lvl="8" rtl="0" algn="ctr">
              <a:spcBef>
                <a:spcPts val="0"/>
              </a:spcBef>
              <a:spcAft>
                <a:spcPts val="0"/>
              </a:spcAft>
              <a:buClr>
                <a:schemeClr val="lt1"/>
              </a:buClr>
              <a:buSzPts val="3600"/>
              <a:buNone/>
              <a:defRPr sz="3600">
                <a:solidFill>
                  <a:schemeClr val="lt1"/>
                </a:solidFill>
              </a:defRPr>
            </a:lvl9pPr>
          </a:lstStyle>
          <a:p/>
        </p:txBody>
      </p:sp>
      <p:sp>
        <p:nvSpPr>
          <p:cNvPr id="99" name="Google Shape;99;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00" name="Shape 100"/>
        <p:cNvGrpSpPr/>
        <p:nvPr/>
      </p:nvGrpSpPr>
      <p:grpSpPr>
        <a:xfrm>
          <a:off x="0" y="0"/>
          <a:ext cx="0" cy="0"/>
          <a:chOff x="0" y="0"/>
          <a:chExt cx="0" cy="0"/>
        </a:xfrm>
      </p:grpSpPr>
      <p:cxnSp>
        <p:nvCxnSpPr>
          <p:cNvPr id="101" name="Google Shape;101;p17"/>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102" name="Google Shape;102;p17"/>
          <p:cNvSpPr txBox="1"/>
          <p:nvPr>
            <p:ph type="title"/>
          </p:nvPr>
        </p:nvSpPr>
        <p:spPr>
          <a:xfrm>
            <a:off x="311700" y="372500"/>
            <a:ext cx="8520600" cy="733500"/>
          </a:xfrm>
          <a:prstGeom prst="rect">
            <a:avLst/>
          </a:prstGeom>
        </p:spPr>
        <p:txBody>
          <a:bodyPr anchorCtr="0" anchor="b"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3" name="Google Shape;103;p17"/>
          <p:cNvSpPr txBox="1"/>
          <p:nvPr>
            <p:ph idx="1" type="body"/>
          </p:nvPr>
        </p:nvSpPr>
        <p:spPr>
          <a:xfrm>
            <a:off x="311700" y="1468825"/>
            <a:ext cx="8520600" cy="30999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04" name="Google Shape;104;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5" name="Shape 105"/>
        <p:cNvGrpSpPr/>
        <p:nvPr/>
      </p:nvGrpSpPr>
      <p:grpSpPr>
        <a:xfrm>
          <a:off x="0" y="0"/>
          <a:ext cx="0" cy="0"/>
          <a:chOff x="0" y="0"/>
          <a:chExt cx="0" cy="0"/>
        </a:xfrm>
      </p:grpSpPr>
      <p:cxnSp>
        <p:nvCxnSpPr>
          <p:cNvPr id="106" name="Google Shape;106;p18"/>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107" name="Google Shape;107;p18"/>
          <p:cNvSpPr txBox="1"/>
          <p:nvPr>
            <p:ph type="title"/>
          </p:nvPr>
        </p:nvSpPr>
        <p:spPr>
          <a:xfrm>
            <a:off x="311700" y="372500"/>
            <a:ext cx="8520600" cy="733500"/>
          </a:xfrm>
          <a:prstGeom prst="rect">
            <a:avLst/>
          </a:prstGeom>
        </p:spPr>
        <p:txBody>
          <a:bodyPr anchorCtr="0" anchor="b"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8" name="Google Shape;108;p18"/>
          <p:cNvSpPr txBox="1"/>
          <p:nvPr>
            <p:ph idx="1" type="body"/>
          </p:nvPr>
        </p:nvSpPr>
        <p:spPr>
          <a:xfrm>
            <a:off x="311700" y="1468825"/>
            <a:ext cx="3999900" cy="30999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09" name="Google Shape;109;p18"/>
          <p:cNvSpPr txBox="1"/>
          <p:nvPr>
            <p:ph idx="2" type="body"/>
          </p:nvPr>
        </p:nvSpPr>
        <p:spPr>
          <a:xfrm>
            <a:off x="4832400" y="1468825"/>
            <a:ext cx="3999900" cy="30999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10" name="Google Shape;110;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11" name="Shape 111"/>
        <p:cNvGrpSpPr/>
        <p:nvPr/>
      </p:nvGrpSpPr>
      <p:grpSpPr>
        <a:xfrm>
          <a:off x="0" y="0"/>
          <a:ext cx="0" cy="0"/>
          <a:chOff x="0" y="0"/>
          <a:chExt cx="0" cy="0"/>
        </a:xfrm>
      </p:grpSpPr>
      <p:sp>
        <p:nvSpPr>
          <p:cNvPr id="112" name="Google Shape;112;p19"/>
          <p:cNvSpPr txBox="1"/>
          <p:nvPr>
            <p:ph type="title"/>
          </p:nvPr>
        </p:nvSpPr>
        <p:spPr>
          <a:xfrm>
            <a:off x="311700" y="372500"/>
            <a:ext cx="8520600" cy="733500"/>
          </a:xfrm>
          <a:prstGeom prst="rect">
            <a:avLst/>
          </a:prstGeom>
        </p:spPr>
        <p:txBody>
          <a:bodyPr anchorCtr="0" anchor="b" bIns="91425" lIns="91425" spcFirstLastPara="1" rIns="91425" wrap="square" tIns="91425"/>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3" name="Google Shape;113;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114" name="Shape 114"/>
        <p:cNvGrpSpPr/>
        <p:nvPr/>
      </p:nvGrpSpPr>
      <p:grpSpPr>
        <a:xfrm>
          <a:off x="0" y="0"/>
          <a:ext cx="0" cy="0"/>
          <a:chOff x="0" y="0"/>
          <a:chExt cx="0" cy="0"/>
        </a:xfrm>
      </p:grpSpPr>
      <p:cxnSp>
        <p:nvCxnSpPr>
          <p:cNvPr id="115" name="Google Shape;115;p20"/>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116" name="Google Shape;116;p20"/>
          <p:cNvSpPr txBox="1"/>
          <p:nvPr>
            <p:ph type="title"/>
          </p:nvPr>
        </p:nvSpPr>
        <p:spPr>
          <a:xfrm>
            <a:off x="311700" y="6318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7" name="Google Shape;117;p20"/>
          <p:cNvSpPr txBox="1"/>
          <p:nvPr>
            <p:ph idx="1" type="body"/>
          </p:nvPr>
        </p:nvSpPr>
        <p:spPr>
          <a:xfrm>
            <a:off x="311700" y="1618204"/>
            <a:ext cx="2808000" cy="29508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118" name="Google Shape;118;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119" name="Shape 119"/>
        <p:cNvGrpSpPr/>
        <p:nvPr/>
      </p:nvGrpSpPr>
      <p:grpSpPr>
        <a:xfrm>
          <a:off x="0" y="0"/>
          <a:ext cx="0" cy="0"/>
          <a:chOff x="0" y="0"/>
          <a:chExt cx="0" cy="0"/>
        </a:xfrm>
      </p:grpSpPr>
      <p:sp>
        <p:nvSpPr>
          <p:cNvPr id="120" name="Google Shape;120;p21"/>
          <p:cNvSpPr txBox="1"/>
          <p:nvPr>
            <p:ph type="title"/>
          </p:nvPr>
        </p:nvSpPr>
        <p:spPr>
          <a:xfrm>
            <a:off x="490250" y="528900"/>
            <a:ext cx="5678100" cy="4085700"/>
          </a:xfrm>
          <a:prstGeom prst="rect">
            <a:avLst/>
          </a:prstGeom>
        </p:spPr>
        <p:txBody>
          <a:bodyPr anchorCtr="0" anchor="ctr" bIns="91425" lIns="91425" spcFirstLastPara="1" rIns="91425" wrap="square" tIns="91425"/>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p:txBody>
      </p:sp>
      <p:sp>
        <p:nvSpPr>
          <p:cNvPr id="121" name="Google Shape;121;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1"/>
        </a:solidFill>
      </p:bgPr>
    </p:bg>
    <p:spTree>
      <p:nvGrpSpPr>
        <p:cNvPr id="122" name="Shape 122"/>
        <p:cNvGrpSpPr/>
        <p:nvPr/>
      </p:nvGrpSpPr>
      <p:grpSpPr>
        <a:xfrm>
          <a:off x="0" y="0"/>
          <a:ext cx="0" cy="0"/>
          <a:chOff x="0" y="0"/>
          <a:chExt cx="0" cy="0"/>
        </a:xfrm>
      </p:grpSpPr>
      <p:sp>
        <p:nvSpPr>
          <p:cNvPr id="123" name="Google Shape;123;p22"/>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4" name="Google Shape;124;p22"/>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125" name="Google Shape;125;p22"/>
          <p:cNvSpPr txBox="1"/>
          <p:nvPr>
            <p:ph type="title"/>
          </p:nvPr>
        </p:nvSpPr>
        <p:spPr>
          <a:xfrm>
            <a:off x="265500" y="1078750"/>
            <a:ext cx="4045200" cy="1789200"/>
          </a:xfrm>
          <a:prstGeom prst="rect">
            <a:avLst/>
          </a:prstGeom>
        </p:spPr>
        <p:txBody>
          <a:bodyPr anchorCtr="0" anchor="b" bIns="91425" lIns="91425" spcFirstLastPara="1" rIns="91425" wrap="square" tIns="91425"/>
          <a:lstStyle>
            <a:lvl1pPr lvl="0" rtl="0" algn="ctr">
              <a:spcBef>
                <a:spcPts val="0"/>
              </a:spcBef>
              <a:spcAft>
                <a:spcPts val="0"/>
              </a:spcAft>
              <a:buClr>
                <a:schemeClr val="lt1"/>
              </a:buClr>
              <a:buSzPts val="4600"/>
              <a:buNone/>
              <a:defRPr sz="4600">
                <a:solidFill>
                  <a:schemeClr val="lt1"/>
                </a:solidFill>
              </a:defRPr>
            </a:lvl1pPr>
            <a:lvl2pPr lvl="1" rtl="0" algn="ctr">
              <a:spcBef>
                <a:spcPts val="0"/>
              </a:spcBef>
              <a:spcAft>
                <a:spcPts val="0"/>
              </a:spcAft>
              <a:buClr>
                <a:schemeClr val="lt1"/>
              </a:buClr>
              <a:buSzPts val="4600"/>
              <a:buNone/>
              <a:defRPr sz="4600">
                <a:solidFill>
                  <a:schemeClr val="lt1"/>
                </a:solidFill>
              </a:defRPr>
            </a:lvl2pPr>
            <a:lvl3pPr lvl="2" rtl="0" algn="ctr">
              <a:spcBef>
                <a:spcPts val="0"/>
              </a:spcBef>
              <a:spcAft>
                <a:spcPts val="0"/>
              </a:spcAft>
              <a:buClr>
                <a:schemeClr val="lt1"/>
              </a:buClr>
              <a:buSzPts val="4600"/>
              <a:buNone/>
              <a:defRPr sz="4600">
                <a:solidFill>
                  <a:schemeClr val="lt1"/>
                </a:solidFill>
              </a:defRPr>
            </a:lvl3pPr>
            <a:lvl4pPr lvl="3" rtl="0" algn="ctr">
              <a:spcBef>
                <a:spcPts val="0"/>
              </a:spcBef>
              <a:spcAft>
                <a:spcPts val="0"/>
              </a:spcAft>
              <a:buClr>
                <a:schemeClr val="lt1"/>
              </a:buClr>
              <a:buSzPts val="4600"/>
              <a:buNone/>
              <a:defRPr sz="4600">
                <a:solidFill>
                  <a:schemeClr val="lt1"/>
                </a:solidFill>
              </a:defRPr>
            </a:lvl4pPr>
            <a:lvl5pPr lvl="4" rtl="0" algn="ctr">
              <a:spcBef>
                <a:spcPts val="0"/>
              </a:spcBef>
              <a:spcAft>
                <a:spcPts val="0"/>
              </a:spcAft>
              <a:buClr>
                <a:schemeClr val="lt1"/>
              </a:buClr>
              <a:buSzPts val="4600"/>
              <a:buNone/>
              <a:defRPr sz="4600">
                <a:solidFill>
                  <a:schemeClr val="lt1"/>
                </a:solidFill>
              </a:defRPr>
            </a:lvl5pPr>
            <a:lvl6pPr lvl="5" rtl="0" algn="ctr">
              <a:spcBef>
                <a:spcPts val="0"/>
              </a:spcBef>
              <a:spcAft>
                <a:spcPts val="0"/>
              </a:spcAft>
              <a:buClr>
                <a:schemeClr val="lt1"/>
              </a:buClr>
              <a:buSzPts val="4600"/>
              <a:buNone/>
              <a:defRPr sz="4600">
                <a:solidFill>
                  <a:schemeClr val="lt1"/>
                </a:solidFill>
              </a:defRPr>
            </a:lvl6pPr>
            <a:lvl7pPr lvl="6" rtl="0" algn="ctr">
              <a:spcBef>
                <a:spcPts val="0"/>
              </a:spcBef>
              <a:spcAft>
                <a:spcPts val="0"/>
              </a:spcAft>
              <a:buClr>
                <a:schemeClr val="lt1"/>
              </a:buClr>
              <a:buSzPts val="4600"/>
              <a:buNone/>
              <a:defRPr sz="4600">
                <a:solidFill>
                  <a:schemeClr val="lt1"/>
                </a:solidFill>
              </a:defRPr>
            </a:lvl7pPr>
            <a:lvl8pPr lvl="7" rtl="0" algn="ctr">
              <a:spcBef>
                <a:spcPts val="0"/>
              </a:spcBef>
              <a:spcAft>
                <a:spcPts val="0"/>
              </a:spcAft>
              <a:buClr>
                <a:schemeClr val="lt1"/>
              </a:buClr>
              <a:buSzPts val="4600"/>
              <a:buNone/>
              <a:defRPr sz="4600">
                <a:solidFill>
                  <a:schemeClr val="lt1"/>
                </a:solidFill>
              </a:defRPr>
            </a:lvl8pPr>
            <a:lvl9pPr lvl="8" rtl="0" algn="ctr">
              <a:spcBef>
                <a:spcPts val="0"/>
              </a:spcBef>
              <a:spcAft>
                <a:spcPts val="0"/>
              </a:spcAft>
              <a:buClr>
                <a:schemeClr val="lt1"/>
              </a:buClr>
              <a:buSzPts val="4600"/>
              <a:buNone/>
              <a:defRPr sz="4600">
                <a:solidFill>
                  <a:schemeClr val="lt1"/>
                </a:solidFill>
              </a:defRPr>
            </a:lvl9pPr>
          </a:lstStyle>
          <a:p/>
        </p:txBody>
      </p:sp>
      <p:sp>
        <p:nvSpPr>
          <p:cNvPr id="126" name="Google Shape;126;p22"/>
          <p:cNvSpPr txBox="1"/>
          <p:nvPr>
            <p:ph idx="1" type="subTitle"/>
          </p:nvPr>
        </p:nvSpPr>
        <p:spPr>
          <a:xfrm>
            <a:off x="265500" y="2921401"/>
            <a:ext cx="4045200" cy="13455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Clr>
                <a:schemeClr val="lt1"/>
              </a:buClr>
              <a:buSzPts val="1900"/>
              <a:buNone/>
              <a:defRPr sz="1900">
                <a:solidFill>
                  <a:schemeClr val="lt1"/>
                </a:solidFill>
              </a:defRPr>
            </a:lvl1pPr>
            <a:lvl2pPr lvl="1" rtl="0" algn="ctr">
              <a:lnSpc>
                <a:spcPct val="100000"/>
              </a:lnSpc>
              <a:spcBef>
                <a:spcPts val="0"/>
              </a:spcBef>
              <a:spcAft>
                <a:spcPts val="0"/>
              </a:spcAft>
              <a:buClr>
                <a:schemeClr val="lt1"/>
              </a:buClr>
              <a:buSzPts val="1900"/>
              <a:buNone/>
              <a:defRPr sz="1900">
                <a:solidFill>
                  <a:schemeClr val="lt1"/>
                </a:solidFill>
              </a:defRPr>
            </a:lvl2pPr>
            <a:lvl3pPr lvl="2" rtl="0" algn="ctr">
              <a:lnSpc>
                <a:spcPct val="100000"/>
              </a:lnSpc>
              <a:spcBef>
                <a:spcPts val="0"/>
              </a:spcBef>
              <a:spcAft>
                <a:spcPts val="0"/>
              </a:spcAft>
              <a:buClr>
                <a:schemeClr val="lt1"/>
              </a:buClr>
              <a:buSzPts val="1900"/>
              <a:buNone/>
              <a:defRPr sz="1900">
                <a:solidFill>
                  <a:schemeClr val="lt1"/>
                </a:solidFill>
              </a:defRPr>
            </a:lvl3pPr>
            <a:lvl4pPr lvl="3" rtl="0" algn="ctr">
              <a:lnSpc>
                <a:spcPct val="100000"/>
              </a:lnSpc>
              <a:spcBef>
                <a:spcPts val="0"/>
              </a:spcBef>
              <a:spcAft>
                <a:spcPts val="0"/>
              </a:spcAft>
              <a:buClr>
                <a:schemeClr val="lt1"/>
              </a:buClr>
              <a:buSzPts val="1900"/>
              <a:buNone/>
              <a:defRPr sz="1900">
                <a:solidFill>
                  <a:schemeClr val="lt1"/>
                </a:solidFill>
              </a:defRPr>
            </a:lvl4pPr>
            <a:lvl5pPr lvl="4" rtl="0" algn="ctr">
              <a:lnSpc>
                <a:spcPct val="100000"/>
              </a:lnSpc>
              <a:spcBef>
                <a:spcPts val="0"/>
              </a:spcBef>
              <a:spcAft>
                <a:spcPts val="0"/>
              </a:spcAft>
              <a:buClr>
                <a:schemeClr val="lt1"/>
              </a:buClr>
              <a:buSzPts val="1900"/>
              <a:buNone/>
              <a:defRPr sz="1900">
                <a:solidFill>
                  <a:schemeClr val="lt1"/>
                </a:solidFill>
              </a:defRPr>
            </a:lvl5pPr>
            <a:lvl6pPr lvl="5" rtl="0" algn="ctr">
              <a:lnSpc>
                <a:spcPct val="100000"/>
              </a:lnSpc>
              <a:spcBef>
                <a:spcPts val="0"/>
              </a:spcBef>
              <a:spcAft>
                <a:spcPts val="0"/>
              </a:spcAft>
              <a:buClr>
                <a:schemeClr val="lt1"/>
              </a:buClr>
              <a:buSzPts val="1900"/>
              <a:buNone/>
              <a:defRPr sz="1900">
                <a:solidFill>
                  <a:schemeClr val="lt1"/>
                </a:solidFill>
              </a:defRPr>
            </a:lvl6pPr>
            <a:lvl7pPr lvl="6" rtl="0" algn="ctr">
              <a:lnSpc>
                <a:spcPct val="100000"/>
              </a:lnSpc>
              <a:spcBef>
                <a:spcPts val="0"/>
              </a:spcBef>
              <a:spcAft>
                <a:spcPts val="0"/>
              </a:spcAft>
              <a:buClr>
                <a:schemeClr val="lt1"/>
              </a:buClr>
              <a:buSzPts val="1900"/>
              <a:buNone/>
              <a:defRPr sz="1900">
                <a:solidFill>
                  <a:schemeClr val="lt1"/>
                </a:solidFill>
              </a:defRPr>
            </a:lvl7pPr>
            <a:lvl8pPr lvl="7" rtl="0" algn="ctr">
              <a:lnSpc>
                <a:spcPct val="100000"/>
              </a:lnSpc>
              <a:spcBef>
                <a:spcPts val="0"/>
              </a:spcBef>
              <a:spcAft>
                <a:spcPts val="0"/>
              </a:spcAft>
              <a:buClr>
                <a:schemeClr val="lt1"/>
              </a:buClr>
              <a:buSzPts val="1900"/>
              <a:buNone/>
              <a:defRPr sz="1900">
                <a:solidFill>
                  <a:schemeClr val="lt1"/>
                </a:solidFill>
              </a:defRPr>
            </a:lvl8pPr>
            <a:lvl9pPr lvl="8" rtl="0" algn="ctr">
              <a:lnSpc>
                <a:spcPct val="100000"/>
              </a:lnSpc>
              <a:spcBef>
                <a:spcPts val="0"/>
              </a:spcBef>
              <a:spcAft>
                <a:spcPts val="0"/>
              </a:spcAft>
              <a:buClr>
                <a:schemeClr val="lt1"/>
              </a:buClr>
              <a:buSzPts val="1900"/>
              <a:buNone/>
              <a:defRPr sz="1900">
                <a:solidFill>
                  <a:schemeClr val="lt1"/>
                </a:solidFill>
              </a:defRPr>
            </a:lvl9pPr>
          </a:lstStyle>
          <a:p/>
        </p:txBody>
      </p:sp>
      <p:sp>
        <p:nvSpPr>
          <p:cNvPr id="127" name="Google Shape;127;p22"/>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28" name="Google Shape;12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29" name="Shape 129"/>
        <p:cNvGrpSpPr/>
        <p:nvPr/>
      </p:nvGrpSpPr>
      <p:grpSpPr>
        <a:xfrm>
          <a:off x="0" y="0"/>
          <a:ext cx="0" cy="0"/>
          <a:chOff x="0" y="0"/>
          <a:chExt cx="0" cy="0"/>
        </a:xfrm>
      </p:grpSpPr>
      <p:sp>
        <p:nvSpPr>
          <p:cNvPr id="130" name="Google Shape;130;p23"/>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131" name="Google Shape;131;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132" name="Shape 132"/>
        <p:cNvGrpSpPr/>
        <p:nvPr/>
      </p:nvGrpSpPr>
      <p:grpSpPr>
        <a:xfrm>
          <a:off x="0" y="0"/>
          <a:ext cx="0" cy="0"/>
          <a:chOff x="0" y="0"/>
          <a:chExt cx="0" cy="0"/>
        </a:xfrm>
      </p:grpSpPr>
      <p:cxnSp>
        <p:nvCxnSpPr>
          <p:cNvPr id="133" name="Google Shape;133;p24"/>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134" name="Google Shape;134;p24"/>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spcBef>
                <a:spcPts val="0"/>
              </a:spcBef>
              <a:spcAft>
                <a:spcPts val="0"/>
              </a:spcAft>
              <a:buSzPts val="12000"/>
              <a:buNone/>
              <a:defRPr sz="12000"/>
            </a:lvl1pPr>
            <a:lvl2pPr lvl="1" rtl="0">
              <a:spcBef>
                <a:spcPts val="0"/>
              </a:spcBef>
              <a:spcAft>
                <a:spcPts val="0"/>
              </a:spcAft>
              <a:buSzPts val="12000"/>
              <a:buNone/>
              <a:defRPr sz="12000"/>
            </a:lvl2pPr>
            <a:lvl3pPr lvl="2" rtl="0">
              <a:spcBef>
                <a:spcPts val="0"/>
              </a:spcBef>
              <a:spcAft>
                <a:spcPts val="0"/>
              </a:spcAft>
              <a:buSzPts val="12000"/>
              <a:buNone/>
              <a:defRPr sz="12000"/>
            </a:lvl3pPr>
            <a:lvl4pPr lvl="3" rtl="0">
              <a:spcBef>
                <a:spcPts val="0"/>
              </a:spcBef>
              <a:spcAft>
                <a:spcPts val="0"/>
              </a:spcAft>
              <a:buSzPts val="12000"/>
              <a:buNone/>
              <a:defRPr sz="12000"/>
            </a:lvl4pPr>
            <a:lvl5pPr lvl="4" rtl="0">
              <a:spcBef>
                <a:spcPts val="0"/>
              </a:spcBef>
              <a:spcAft>
                <a:spcPts val="0"/>
              </a:spcAft>
              <a:buSzPts val="12000"/>
              <a:buNone/>
              <a:defRPr sz="12000"/>
            </a:lvl5pPr>
            <a:lvl6pPr lvl="5" rtl="0">
              <a:spcBef>
                <a:spcPts val="0"/>
              </a:spcBef>
              <a:spcAft>
                <a:spcPts val="0"/>
              </a:spcAft>
              <a:buSzPts val="12000"/>
              <a:buNone/>
              <a:defRPr sz="12000"/>
            </a:lvl6pPr>
            <a:lvl7pPr lvl="6" rtl="0">
              <a:spcBef>
                <a:spcPts val="0"/>
              </a:spcBef>
              <a:spcAft>
                <a:spcPts val="0"/>
              </a:spcAft>
              <a:buSzPts val="12000"/>
              <a:buNone/>
              <a:defRPr sz="12000"/>
            </a:lvl7pPr>
            <a:lvl8pPr lvl="7" rtl="0">
              <a:spcBef>
                <a:spcPts val="0"/>
              </a:spcBef>
              <a:spcAft>
                <a:spcPts val="0"/>
              </a:spcAft>
              <a:buSzPts val="12000"/>
              <a:buNone/>
              <a:defRPr sz="12000"/>
            </a:lvl8pPr>
            <a:lvl9pPr lvl="8" rtl="0">
              <a:spcBef>
                <a:spcPts val="0"/>
              </a:spcBef>
              <a:spcAft>
                <a:spcPts val="0"/>
              </a:spcAft>
              <a:buSzPts val="12000"/>
              <a:buNone/>
              <a:defRPr sz="12000"/>
            </a:lvl9pPr>
          </a:lstStyle>
          <a:p>
            <a:r>
              <a:t>xx%</a:t>
            </a:r>
          </a:p>
        </p:txBody>
      </p:sp>
      <p:sp>
        <p:nvSpPr>
          <p:cNvPr id="135" name="Google Shape;135;p24"/>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36" name="Google Shape;136;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37" name="Shape 137"/>
        <p:cNvGrpSpPr/>
        <p:nvPr/>
      </p:nvGrpSpPr>
      <p:grpSpPr>
        <a:xfrm>
          <a:off x="0" y="0"/>
          <a:ext cx="0" cy="0"/>
          <a:chOff x="0" y="0"/>
          <a:chExt cx="0" cy="0"/>
        </a:xfrm>
      </p:grpSpPr>
      <p:sp>
        <p:nvSpPr>
          <p:cNvPr id="138" name="Google Shape;138;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0" Type="http://schemas.openxmlformats.org/officeDocument/2006/relationships/slideLayout" Target="../slideLayouts/slideLayout22.xml"/><Relationship Id="rId12" Type="http://schemas.openxmlformats.org/officeDocument/2006/relationships/theme" Target="../theme/theme1.xml"/><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9" Type="http://schemas.openxmlformats.org/officeDocument/2006/relationships/slideLayout" Target="../slideLayouts/slideLayout21.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dern-writer">
    <p:bg>
      <p:bgPr>
        <a:solidFill>
          <a:schemeClr val="lt1"/>
        </a:solidFill>
      </p:bgPr>
    </p:bg>
    <p:spTree>
      <p:nvGrpSpPr>
        <p:cNvPr id="86" name="Shape 86"/>
        <p:cNvGrpSpPr/>
        <p:nvPr/>
      </p:nvGrpSpPr>
      <p:grpSpPr>
        <a:xfrm>
          <a:off x="0" y="0"/>
          <a:ext cx="0" cy="0"/>
          <a:chOff x="0" y="0"/>
          <a:chExt cx="0" cy="0"/>
        </a:xfrm>
      </p:grpSpPr>
      <p:sp>
        <p:nvSpPr>
          <p:cNvPr id="87" name="Google Shape;87;p14"/>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lstStyle>
            <a:lvl1pPr lvl="0"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rt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88" name="Google Shape;88;p14"/>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rtl="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rtl="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9" name="Google Shape;89;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Source Code Pro"/>
                <a:ea typeface="Source Code Pro"/>
                <a:cs typeface="Source Code Pro"/>
                <a:sym typeface="Source Code Pro"/>
              </a:defRPr>
            </a:lvl1pPr>
            <a:lvl2pPr lvl="1" rtl="0" algn="r">
              <a:buNone/>
              <a:defRPr sz="1000">
                <a:solidFill>
                  <a:schemeClr val="dk2"/>
                </a:solidFill>
                <a:latin typeface="Source Code Pro"/>
                <a:ea typeface="Source Code Pro"/>
                <a:cs typeface="Source Code Pro"/>
                <a:sym typeface="Source Code Pro"/>
              </a:defRPr>
            </a:lvl2pPr>
            <a:lvl3pPr lvl="2" rtl="0" algn="r">
              <a:buNone/>
              <a:defRPr sz="1000">
                <a:solidFill>
                  <a:schemeClr val="dk2"/>
                </a:solidFill>
                <a:latin typeface="Source Code Pro"/>
                <a:ea typeface="Source Code Pro"/>
                <a:cs typeface="Source Code Pro"/>
                <a:sym typeface="Source Code Pro"/>
              </a:defRPr>
            </a:lvl3pPr>
            <a:lvl4pPr lvl="3" rtl="0" algn="r">
              <a:buNone/>
              <a:defRPr sz="1000">
                <a:solidFill>
                  <a:schemeClr val="dk2"/>
                </a:solidFill>
                <a:latin typeface="Source Code Pro"/>
                <a:ea typeface="Source Code Pro"/>
                <a:cs typeface="Source Code Pro"/>
                <a:sym typeface="Source Code Pro"/>
              </a:defRPr>
            </a:lvl4pPr>
            <a:lvl5pPr lvl="4" rtl="0" algn="r">
              <a:buNone/>
              <a:defRPr sz="1000">
                <a:solidFill>
                  <a:schemeClr val="dk2"/>
                </a:solidFill>
                <a:latin typeface="Source Code Pro"/>
                <a:ea typeface="Source Code Pro"/>
                <a:cs typeface="Source Code Pro"/>
                <a:sym typeface="Source Code Pro"/>
              </a:defRPr>
            </a:lvl5pPr>
            <a:lvl6pPr lvl="5" rtl="0" algn="r">
              <a:buNone/>
              <a:defRPr sz="1000">
                <a:solidFill>
                  <a:schemeClr val="dk2"/>
                </a:solidFill>
                <a:latin typeface="Source Code Pro"/>
                <a:ea typeface="Source Code Pro"/>
                <a:cs typeface="Source Code Pro"/>
                <a:sym typeface="Source Code Pro"/>
              </a:defRPr>
            </a:lvl6pPr>
            <a:lvl7pPr lvl="6" rtl="0" algn="r">
              <a:buNone/>
              <a:defRPr sz="1000">
                <a:solidFill>
                  <a:schemeClr val="dk2"/>
                </a:solidFill>
                <a:latin typeface="Source Code Pro"/>
                <a:ea typeface="Source Code Pro"/>
                <a:cs typeface="Source Code Pro"/>
                <a:sym typeface="Source Code Pro"/>
              </a:defRPr>
            </a:lvl7pPr>
            <a:lvl8pPr lvl="7" rtl="0" algn="r">
              <a:buNone/>
              <a:defRPr sz="1000">
                <a:solidFill>
                  <a:schemeClr val="dk2"/>
                </a:solidFill>
                <a:latin typeface="Source Code Pro"/>
                <a:ea typeface="Source Code Pro"/>
                <a:cs typeface="Source Code Pro"/>
                <a:sym typeface="Source Code Pro"/>
              </a:defRPr>
            </a:lvl8pPr>
            <a:lvl9pPr lvl="8" rtl="0"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42" name="Shape 142"/>
        <p:cNvGrpSpPr/>
        <p:nvPr/>
      </p:nvGrpSpPr>
      <p:grpSpPr>
        <a:xfrm>
          <a:off x="0" y="0"/>
          <a:ext cx="0" cy="0"/>
          <a:chOff x="0" y="0"/>
          <a:chExt cx="0" cy="0"/>
        </a:xfrm>
      </p:grpSpPr>
      <p:sp>
        <p:nvSpPr>
          <p:cNvPr id="143" name="Google Shape;143;p26"/>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144" name="Google Shape;144;p26"/>
          <p:cNvSpPr txBox="1"/>
          <p:nvPr/>
        </p:nvSpPr>
        <p:spPr>
          <a:xfrm>
            <a:off x="1362900" y="2437725"/>
            <a:ext cx="6418200" cy="69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666666"/>
                </a:solidFill>
                <a:latin typeface="Cinzel"/>
                <a:ea typeface="Cinzel"/>
                <a:cs typeface="Cinzel"/>
                <a:sym typeface="Cinzel"/>
              </a:rPr>
              <a:t>MakerDAO: The Future of Decentralized Finance</a:t>
            </a:r>
            <a:endParaRPr sz="1800">
              <a:solidFill>
                <a:srgbClr val="666666"/>
              </a:solidFill>
              <a:latin typeface="Cinzel"/>
              <a:ea typeface="Cinzel"/>
              <a:cs typeface="Cinzel"/>
              <a:sym typeface="Cinzel"/>
            </a:endParaRPr>
          </a:p>
        </p:txBody>
      </p:sp>
      <p:pic>
        <p:nvPicPr>
          <p:cNvPr id="145" name="Google Shape;145;p26"/>
          <p:cNvPicPr preferRelativeResize="0"/>
          <p:nvPr/>
        </p:nvPicPr>
        <p:blipFill>
          <a:blip r:embed="rId3">
            <a:alphaModFix amt="44000"/>
          </a:blip>
          <a:stretch>
            <a:fillRect/>
          </a:stretch>
        </p:blipFill>
        <p:spPr>
          <a:xfrm>
            <a:off x="152400" y="428538"/>
            <a:ext cx="8839199" cy="163343"/>
          </a:xfrm>
          <a:prstGeom prst="rect">
            <a:avLst/>
          </a:prstGeom>
          <a:noFill/>
          <a:ln>
            <a:noFill/>
          </a:ln>
        </p:spPr>
      </p:pic>
      <p:sp>
        <p:nvSpPr>
          <p:cNvPr id="146" name="Google Shape;146;p26"/>
          <p:cNvSpPr txBox="1"/>
          <p:nvPr/>
        </p:nvSpPr>
        <p:spPr>
          <a:xfrm>
            <a:off x="152400" y="4405100"/>
            <a:ext cx="8991600" cy="368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rgbClr val="CFE2F3"/>
                </a:solidFill>
              </a:rPr>
              <a:t>function</a:t>
            </a:r>
            <a:r>
              <a:rPr lang="en" sz="1100">
                <a:solidFill>
                  <a:srgbClr val="CFE2F3"/>
                </a:solidFill>
              </a:rPr>
              <a:t> isAuthorized(address src, bytes4 sig) internal view returns (bool) {</a:t>
            </a:r>
            <a:r>
              <a:rPr b="1" lang="en" sz="1100">
                <a:solidFill>
                  <a:srgbClr val="CFE2F3"/>
                </a:solidFill>
              </a:rPr>
              <a:t>if</a:t>
            </a:r>
            <a:r>
              <a:rPr lang="en" sz="1100">
                <a:solidFill>
                  <a:srgbClr val="CFE2F3"/>
                </a:solidFill>
              </a:rPr>
              <a:t> (src </a:t>
            </a:r>
            <a:r>
              <a:rPr b="1" lang="en" sz="1100">
                <a:solidFill>
                  <a:srgbClr val="CFE2F3"/>
                </a:solidFill>
              </a:rPr>
              <a:t>==</a:t>
            </a:r>
            <a:r>
              <a:rPr lang="en" sz="1100">
                <a:solidFill>
                  <a:srgbClr val="CFE2F3"/>
                </a:solidFill>
              </a:rPr>
              <a:t> address(</a:t>
            </a:r>
            <a:r>
              <a:rPr b="1" lang="en" sz="1100">
                <a:solidFill>
                  <a:srgbClr val="CFE2F3"/>
                </a:solidFill>
              </a:rPr>
              <a:t>this</a:t>
            </a:r>
            <a:r>
              <a:rPr lang="en" sz="1100">
                <a:solidFill>
                  <a:srgbClr val="CFE2F3"/>
                </a:solidFill>
              </a:rPr>
              <a:t>)) { </a:t>
            </a:r>
            <a:r>
              <a:rPr b="1" lang="en" sz="1100">
                <a:solidFill>
                  <a:srgbClr val="CFE2F3"/>
                </a:solidFill>
              </a:rPr>
              <a:t>return</a:t>
            </a:r>
            <a:r>
              <a:rPr lang="en" sz="1100">
                <a:solidFill>
                  <a:srgbClr val="CFE2F3"/>
                </a:solidFill>
              </a:rPr>
              <a:t> </a:t>
            </a:r>
            <a:r>
              <a:rPr b="1" lang="en" sz="1100">
                <a:solidFill>
                  <a:srgbClr val="CFE2F3"/>
                </a:solidFill>
              </a:rPr>
              <a:t>true</a:t>
            </a:r>
            <a:r>
              <a:rPr lang="en" sz="1100">
                <a:solidFill>
                  <a:srgbClr val="CFE2F3"/>
                </a:solidFill>
              </a:rPr>
              <a:t>;} </a:t>
            </a:r>
            <a:r>
              <a:rPr b="1" lang="en" sz="1100">
                <a:solidFill>
                  <a:srgbClr val="CFE2F3"/>
                </a:solidFill>
              </a:rPr>
              <a:t>else</a:t>
            </a:r>
            <a:r>
              <a:rPr lang="en" sz="1100">
                <a:solidFill>
                  <a:srgbClr val="CFE2F3"/>
                </a:solidFill>
              </a:rPr>
              <a:t> </a:t>
            </a:r>
            <a:r>
              <a:rPr b="1" lang="en" sz="1100">
                <a:solidFill>
                  <a:srgbClr val="CFE2F3"/>
                </a:solidFill>
              </a:rPr>
              <a:t>if</a:t>
            </a:r>
            <a:r>
              <a:rPr lang="en" sz="1100">
                <a:solidFill>
                  <a:srgbClr val="CFE2F3"/>
                </a:solidFill>
              </a:rPr>
              <a:t> (src </a:t>
            </a:r>
            <a:r>
              <a:rPr b="1" lang="en" sz="1100">
                <a:solidFill>
                  <a:srgbClr val="CFE2F3"/>
                </a:solidFill>
              </a:rPr>
              <a:t>==</a:t>
            </a:r>
            <a:r>
              <a:rPr lang="en" sz="1100">
                <a:solidFill>
                  <a:srgbClr val="CFE2F3"/>
                </a:solidFill>
              </a:rPr>
              <a:t> owner) {</a:t>
            </a:r>
            <a:r>
              <a:rPr b="1" lang="en" sz="1100">
                <a:solidFill>
                  <a:srgbClr val="CFE2F3"/>
                </a:solidFill>
              </a:rPr>
              <a:t>retu</a:t>
            </a:r>
            <a:endParaRPr sz="1100">
              <a:solidFill>
                <a:srgbClr val="CFE2F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5" name="Shape 225"/>
        <p:cNvGrpSpPr/>
        <p:nvPr/>
      </p:nvGrpSpPr>
      <p:grpSpPr>
        <a:xfrm>
          <a:off x="0" y="0"/>
          <a:ext cx="0" cy="0"/>
          <a:chOff x="0" y="0"/>
          <a:chExt cx="0" cy="0"/>
        </a:xfrm>
      </p:grpSpPr>
      <p:sp>
        <p:nvSpPr>
          <p:cNvPr id="226" name="Google Shape;226;p35"/>
          <p:cNvSpPr/>
          <p:nvPr/>
        </p:nvSpPr>
        <p:spPr>
          <a:xfrm>
            <a:off x="0" y="-12"/>
            <a:ext cx="9144000" cy="535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35"/>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228" name="Google Shape;228;p35"/>
          <p:cNvSpPr txBox="1"/>
          <p:nvPr/>
        </p:nvSpPr>
        <p:spPr>
          <a:xfrm>
            <a:off x="202900" y="639775"/>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1A1A1A"/>
                </a:solidFill>
                <a:latin typeface="Raleway"/>
                <a:ea typeface="Raleway"/>
                <a:cs typeface="Raleway"/>
                <a:sym typeface="Raleway"/>
              </a:rPr>
              <a:t>Example: Repaid Loan</a:t>
            </a:r>
            <a:endParaRPr b="1" sz="2600">
              <a:solidFill>
                <a:srgbClr val="1A1A1A"/>
              </a:solidFill>
              <a:latin typeface="Raleway"/>
              <a:ea typeface="Raleway"/>
              <a:cs typeface="Raleway"/>
              <a:sym typeface="Raleway"/>
            </a:endParaRPr>
          </a:p>
        </p:txBody>
      </p:sp>
      <p:sp>
        <p:nvSpPr>
          <p:cNvPr id="229" name="Google Shape;229;p35"/>
          <p:cNvSpPr txBox="1"/>
          <p:nvPr/>
        </p:nvSpPr>
        <p:spPr>
          <a:xfrm>
            <a:off x="-75825" y="1279550"/>
            <a:ext cx="4586100" cy="3338700"/>
          </a:xfrm>
          <a:prstGeom prst="rect">
            <a:avLst/>
          </a:prstGeom>
          <a:noFill/>
          <a:ln>
            <a:noFill/>
          </a:ln>
        </p:spPr>
        <p:txBody>
          <a:bodyPr anchorCtr="0" anchor="t" bIns="91425" lIns="91425" spcFirstLastPara="1" rIns="91425" wrap="square" tIns="91425">
            <a:noAutofit/>
          </a:bodyPr>
          <a:lstStyle/>
          <a:p>
            <a:pPr indent="0" lvl="0" marL="457200" rtl="0" algn="l">
              <a:lnSpc>
                <a:spcPct val="158000"/>
              </a:lnSpc>
              <a:spcBef>
                <a:spcPts val="2200"/>
              </a:spcBef>
              <a:spcAft>
                <a:spcPts val="0"/>
              </a:spcAft>
              <a:buNone/>
            </a:pPr>
            <a:r>
              <a:rPr i="1" lang="en" sz="1000">
                <a:solidFill>
                  <a:srgbClr val="999999"/>
                </a:solidFill>
                <a:highlight>
                  <a:srgbClr val="FFFFFF"/>
                </a:highlight>
                <a:latin typeface="Lato"/>
                <a:ea typeface="Lato"/>
                <a:cs typeface="Lato"/>
                <a:sym typeface="Lato"/>
              </a:rPr>
              <a:t>Assumes a minimum 150% collateralization ratio and a 1% stability fee</a:t>
            </a:r>
            <a:endParaRPr i="1" sz="1000">
              <a:solidFill>
                <a:srgbClr val="999999"/>
              </a:solidFill>
              <a:latin typeface="Lato"/>
              <a:ea typeface="Lato"/>
              <a:cs typeface="Lato"/>
              <a:sym typeface="Lato"/>
            </a:endParaRPr>
          </a:p>
          <a:p>
            <a:pPr indent="-304800" lvl="0" marL="749300" rtl="0" algn="l">
              <a:lnSpc>
                <a:spcPct val="158000"/>
              </a:lnSpc>
              <a:spcBef>
                <a:spcPts val="220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Deposit a security token worth $1000 into a CDP smart contract.</a:t>
            </a:r>
            <a:endParaRPr sz="1200">
              <a:solidFill>
                <a:srgbClr val="434343"/>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Borrow 500 Dai (50% LTV or 200% collateralized). </a:t>
            </a:r>
            <a:br>
              <a:rPr lang="en" sz="1200">
                <a:solidFill>
                  <a:srgbClr val="434343"/>
                </a:solidFill>
                <a:latin typeface="Lato"/>
                <a:ea typeface="Lato"/>
                <a:cs typeface="Lato"/>
                <a:sym typeface="Lato"/>
              </a:rPr>
            </a:br>
            <a:r>
              <a:rPr lang="en" sz="1200">
                <a:solidFill>
                  <a:srgbClr val="434343"/>
                </a:solidFill>
                <a:latin typeface="Lato"/>
                <a:ea typeface="Lato"/>
                <a:cs typeface="Lato"/>
                <a:sym typeface="Lato"/>
              </a:rPr>
              <a:t>			</a:t>
            </a:r>
            <a:r>
              <a:rPr i="1" lang="en" sz="1200">
                <a:solidFill>
                  <a:srgbClr val="999999"/>
                </a:solidFill>
                <a:latin typeface="Lato"/>
                <a:ea typeface="Lato"/>
                <a:cs typeface="Lato"/>
                <a:sym typeface="Lato"/>
              </a:rPr>
              <a:t>500 Dai created</a:t>
            </a:r>
            <a:r>
              <a:rPr i="1" lang="en" sz="1200">
                <a:solidFill>
                  <a:srgbClr val="999999"/>
                </a:solidFill>
                <a:latin typeface="Lato"/>
                <a:ea typeface="Lato"/>
                <a:cs typeface="Lato"/>
                <a:sym typeface="Lato"/>
              </a:rPr>
              <a:t>.</a:t>
            </a:r>
            <a:endParaRPr i="1" sz="1200">
              <a:solidFill>
                <a:srgbClr val="999999"/>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Hold loan for one year and pay back 505 Dai (1% APY).</a:t>
            </a:r>
            <a:br>
              <a:rPr lang="en" sz="1200">
                <a:solidFill>
                  <a:srgbClr val="434343"/>
                </a:solidFill>
                <a:latin typeface="Lato"/>
                <a:ea typeface="Lato"/>
                <a:cs typeface="Lato"/>
                <a:sym typeface="Lato"/>
              </a:rPr>
            </a:br>
            <a:r>
              <a:rPr lang="en" sz="1200">
                <a:solidFill>
                  <a:srgbClr val="434343"/>
                </a:solidFill>
                <a:latin typeface="Lato"/>
                <a:ea typeface="Lato"/>
                <a:cs typeface="Lato"/>
                <a:sym typeface="Lato"/>
              </a:rPr>
              <a:t>			</a:t>
            </a:r>
            <a:r>
              <a:rPr i="1" lang="en" sz="1200">
                <a:solidFill>
                  <a:srgbClr val="999999"/>
                </a:solidFill>
                <a:latin typeface="Lato"/>
                <a:ea typeface="Lato"/>
                <a:cs typeface="Lato"/>
                <a:sym typeface="Lato"/>
              </a:rPr>
              <a:t>500 Dai destroyed</a:t>
            </a:r>
            <a:br>
              <a:rPr i="1" lang="en" sz="1200">
                <a:solidFill>
                  <a:srgbClr val="999999"/>
                </a:solidFill>
                <a:latin typeface="Lato"/>
                <a:ea typeface="Lato"/>
                <a:cs typeface="Lato"/>
                <a:sym typeface="Lato"/>
              </a:rPr>
            </a:br>
            <a:r>
              <a:rPr i="1" lang="en" sz="1200">
                <a:solidFill>
                  <a:srgbClr val="999999"/>
                </a:solidFill>
                <a:latin typeface="Lato"/>
                <a:ea typeface="Lato"/>
                <a:cs typeface="Lato"/>
                <a:sym typeface="Lato"/>
              </a:rPr>
              <a:t>	Liquidate 5 Dai for MKR tokens and burn them</a:t>
            </a:r>
            <a:endParaRPr i="1" sz="1200">
              <a:solidFill>
                <a:srgbClr val="999999"/>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Withdraw security token.</a:t>
            </a:r>
            <a:endParaRPr sz="1200">
              <a:solidFill>
                <a:srgbClr val="434343"/>
              </a:solidFill>
              <a:latin typeface="Lato"/>
              <a:ea typeface="Lato"/>
              <a:cs typeface="Lato"/>
              <a:sym typeface="Lato"/>
            </a:endParaRPr>
          </a:p>
        </p:txBody>
      </p:sp>
      <p:pic>
        <p:nvPicPr>
          <p:cNvPr id="230" name="Google Shape;230;p35"/>
          <p:cNvPicPr preferRelativeResize="0"/>
          <p:nvPr/>
        </p:nvPicPr>
        <p:blipFill>
          <a:blip r:embed="rId3">
            <a:alphaModFix/>
          </a:blip>
          <a:stretch>
            <a:fillRect/>
          </a:stretch>
        </p:blipFill>
        <p:spPr>
          <a:xfrm>
            <a:off x="4510275" y="1697136"/>
            <a:ext cx="4508626" cy="27360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36"/>
          <p:cNvSpPr/>
          <p:nvPr/>
        </p:nvSpPr>
        <p:spPr>
          <a:xfrm>
            <a:off x="0" y="-12"/>
            <a:ext cx="9144000" cy="535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36"/>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237" name="Google Shape;237;p36"/>
          <p:cNvSpPr txBox="1"/>
          <p:nvPr/>
        </p:nvSpPr>
        <p:spPr>
          <a:xfrm>
            <a:off x="202900" y="639775"/>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1A1A1A"/>
                </a:solidFill>
                <a:latin typeface="Raleway"/>
                <a:ea typeface="Raleway"/>
                <a:cs typeface="Raleway"/>
                <a:sym typeface="Raleway"/>
              </a:rPr>
              <a:t>Example: Liquidated Position</a:t>
            </a:r>
            <a:endParaRPr b="1" sz="2600">
              <a:solidFill>
                <a:srgbClr val="1A1A1A"/>
              </a:solidFill>
              <a:latin typeface="Raleway"/>
              <a:ea typeface="Raleway"/>
              <a:cs typeface="Raleway"/>
              <a:sym typeface="Raleway"/>
            </a:endParaRPr>
          </a:p>
        </p:txBody>
      </p:sp>
      <p:sp>
        <p:nvSpPr>
          <p:cNvPr id="238" name="Google Shape;238;p36"/>
          <p:cNvSpPr txBox="1"/>
          <p:nvPr/>
        </p:nvSpPr>
        <p:spPr>
          <a:xfrm>
            <a:off x="-75825" y="1279550"/>
            <a:ext cx="5599200" cy="3338700"/>
          </a:xfrm>
          <a:prstGeom prst="rect">
            <a:avLst/>
          </a:prstGeom>
          <a:noFill/>
          <a:ln>
            <a:noFill/>
          </a:ln>
        </p:spPr>
        <p:txBody>
          <a:bodyPr anchorCtr="0" anchor="t" bIns="91425" lIns="91425" spcFirstLastPara="1" rIns="91425" wrap="square" tIns="91425">
            <a:noAutofit/>
          </a:bodyPr>
          <a:lstStyle/>
          <a:p>
            <a:pPr indent="0" lvl="0" marL="457200" rtl="0" algn="l">
              <a:lnSpc>
                <a:spcPct val="158000"/>
              </a:lnSpc>
              <a:spcBef>
                <a:spcPts val="2200"/>
              </a:spcBef>
              <a:spcAft>
                <a:spcPts val="0"/>
              </a:spcAft>
              <a:buNone/>
            </a:pPr>
            <a:r>
              <a:rPr i="1" lang="en" sz="1000">
                <a:solidFill>
                  <a:srgbClr val="999999"/>
                </a:solidFill>
                <a:highlight>
                  <a:srgbClr val="FFFFFF"/>
                </a:highlight>
                <a:latin typeface="Lato"/>
                <a:ea typeface="Lato"/>
                <a:cs typeface="Lato"/>
                <a:sym typeface="Lato"/>
              </a:rPr>
              <a:t>Assumes a minimum 150% collateralization ratio and a 1% stability fee</a:t>
            </a:r>
            <a:endParaRPr i="1" sz="1000">
              <a:solidFill>
                <a:srgbClr val="999999"/>
              </a:solidFill>
              <a:latin typeface="Lato"/>
              <a:ea typeface="Lato"/>
              <a:cs typeface="Lato"/>
              <a:sym typeface="Lato"/>
            </a:endParaRPr>
          </a:p>
          <a:p>
            <a:pPr indent="-304800" lvl="0" marL="749300" rtl="0" algn="l">
              <a:lnSpc>
                <a:spcPct val="158000"/>
              </a:lnSpc>
              <a:spcBef>
                <a:spcPts val="220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Deposit a security token worth $1000 into a CDP smart contract.</a:t>
            </a:r>
            <a:endParaRPr sz="1200">
              <a:solidFill>
                <a:srgbClr val="434343"/>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Borrow 500 Dai (50% LTV or 200% collateralized). </a:t>
            </a:r>
            <a:br>
              <a:rPr lang="en" sz="1200">
                <a:solidFill>
                  <a:srgbClr val="434343"/>
                </a:solidFill>
                <a:latin typeface="Lato"/>
                <a:ea typeface="Lato"/>
                <a:cs typeface="Lato"/>
                <a:sym typeface="Lato"/>
              </a:rPr>
            </a:br>
            <a:r>
              <a:rPr lang="en" sz="1200">
                <a:solidFill>
                  <a:srgbClr val="434343"/>
                </a:solidFill>
                <a:latin typeface="Lato"/>
                <a:ea typeface="Lato"/>
                <a:cs typeface="Lato"/>
                <a:sym typeface="Lato"/>
              </a:rPr>
              <a:t>			</a:t>
            </a:r>
            <a:r>
              <a:rPr i="1" lang="en" sz="1200">
                <a:solidFill>
                  <a:srgbClr val="999999"/>
                </a:solidFill>
                <a:latin typeface="Lato"/>
                <a:ea typeface="Lato"/>
                <a:cs typeface="Lato"/>
                <a:sym typeface="Lato"/>
              </a:rPr>
              <a:t>500 Dai created.</a:t>
            </a:r>
            <a:endParaRPr i="1" sz="1200">
              <a:solidFill>
                <a:srgbClr val="999999"/>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If the value of the security token  goes below $750 (&lt;150% collateralization ratio), liquidate enough of the asset to raise 500 Dai.</a:t>
            </a:r>
            <a:endParaRPr sz="1200">
              <a:solidFill>
                <a:srgbClr val="434343"/>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Return excess to borrower.</a:t>
            </a:r>
            <a:endParaRPr sz="1200">
              <a:solidFill>
                <a:srgbClr val="434343"/>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If the liquidation results in less than  500 Dai raised, print sufficient MKR and sell it until there is a total of 500 Dai available.</a:t>
            </a:r>
            <a:br>
              <a:rPr lang="en" sz="1200">
                <a:solidFill>
                  <a:srgbClr val="434343"/>
                </a:solidFill>
                <a:latin typeface="Lato"/>
                <a:ea typeface="Lato"/>
                <a:cs typeface="Lato"/>
                <a:sym typeface="Lato"/>
              </a:rPr>
            </a:br>
            <a:r>
              <a:rPr lang="en" sz="1200">
                <a:solidFill>
                  <a:srgbClr val="434343"/>
                </a:solidFill>
                <a:latin typeface="Lato"/>
                <a:ea typeface="Lato"/>
                <a:cs typeface="Lato"/>
                <a:sym typeface="Lato"/>
              </a:rPr>
              <a:t>			</a:t>
            </a:r>
            <a:r>
              <a:rPr i="1" lang="en" sz="1200">
                <a:solidFill>
                  <a:srgbClr val="999999"/>
                </a:solidFill>
                <a:latin typeface="Lato"/>
                <a:ea typeface="Lato"/>
                <a:cs typeface="Lato"/>
                <a:sym typeface="Lato"/>
              </a:rPr>
              <a:t>500 Dai destroyed</a:t>
            </a:r>
            <a:endParaRPr i="1" sz="1200">
              <a:solidFill>
                <a:srgbClr val="999999"/>
              </a:solidFill>
              <a:latin typeface="Lato"/>
              <a:ea typeface="Lato"/>
              <a:cs typeface="Lato"/>
              <a:sym typeface="Lato"/>
            </a:endParaRPr>
          </a:p>
          <a:p>
            <a:pPr indent="0" lvl="0" marL="457200" rtl="0" algn="l">
              <a:lnSpc>
                <a:spcPct val="158000"/>
              </a:lnSpc>
              <a:spcBef>
                <a:spcPts val="2200"/>
              </a:spcBef>
              <a:spcAft>
                <a:spcPts val="1100"/>
              </a:spcAft>
              <a:buNone/>
            </a:pPr>
            <a:r>
              <a:t/>
            </a:r>
            <a:endParaRPr sz="1200">
              <a:solidFill>
                <a:srgbClr val="434343"/>
              </a:solidFill>
              <a:latin typeface="Lato"/>
              <a:ea typeface="Lato"/>
              <a:cs typeface="Lato"/>
              <a:sym typeface="Lato"/>
            </a:endParaRPr>
          </a:p>
        </p:txBody>
      </p:sp>
      <p:pic>
        <p:nvPicPr>
          <p:cNvPr id="239" name="Google Shape;239;p36"/>
          <p:cNvPicPr preferRelativeResize="0"/>
          <p:nvPr/>
        </p:nvPicPr>
        <p:blipFill>
          <a:blip r:embed="rId3">
            <a:alphaModFix/>
          </a:blip>
          <a:stretch>
            <a:fillRect/>
          </a:stretch>
        </p:blipFill>
        <p:spPr>
          <a:xfrm>
            <a:off x="5840350" y="1117038"/>
            <a:ext cx="2564983" cy="36637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43" name="Shape 243"/>
        <p:cNvGrpSpPr/>
        <p:nvPr/>
      </p:nvGrpSpPr>
      <p:grpSpPr>
        <a:xfrm>
          <a:off x="0" y="0"/>
          <a:ext cx="0" cy="0"/>
          <a:chOff x="0" y="0"/>
          <a:chExt cx="0" cy="0"/>
        </a:xfrm>
      </p:grpSpPr>
      <p:sp>
        <p:nvSpPr>
          <p:cNvPr id="244" name="Google Shape;244;p37"/>
          <p:cNvSpPr/>
          <p:nvPr/>
        </p:nvSpPr>
        <p:spPr>
          <a:xfrm>
            <a:off x="0" y="-12"/>
            <a:ext cx="9144000" cy="535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37"/>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246" name="Google Shape;246;p37"/>
          <p:cNvSpPr txBox="1"/>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1A1A1A"/>
                </a:solidFill>
                <a:latin typeface="Raleway"/>
                <a:ea typeface="Raleway"/>
                <a:cs typeface="Raleway"/>
                <a:sym typeface="Raleway"/>
              </a:rPr>
              <a:t>MKR Governors Underwrite Loans</a:t>
            </a:r>
            <a:endParaRPr b="1" sz="2600">
              <a:solidFill>
                <a:srgbClr val="1A1A1A"/>
              </a:solidFill>
              <a:latin typeface="Raleway"/>
              <a:ea typeface="Raleway"/>
              <a:cs typeface="Raleway"/>
              <a:sym typeface="Raleway"/>
            </a:endParaRPr>
          </a:p>
        </p:txBody>
      </p:sp>
      <p:sp>
        <p:nvSpPr>
          <p:cNvPr id="247" name="Google Shape;247;p37"/>
          <p:cNvSpPr txBox="1"/>
          <p:nvPr/>
        </p:nvSpPr>
        <p:spPr>
          <a:xfrm>
            <a:off x="729450" y="2033050"/>
            <a:ext cx="4308600" cy="2859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latin typeface="Lato"/>
                <a:ea typeface="Lato"/>
                <a:cs typeface="Lato"/>
                <a:sym typeface="Lato"/>
              </a:rPr>
              <a:t>Maker (MKR), a blockchain token that has traded liquidly on cryptocurrency exchanges for approximately three years, is both the governing body and underwriter of all loans in the Dai Credit System. MKR holders must vote on the parameters by which loans are issued; namely the collateralization ratio, debt ceiling, and stability fee. </a:t>
            </a:r>
            <a:endParaRPr sz="1200">
              <a:solidFill>
                <a:srgbClr val="434343"/>
              </a:solidFill>
              <a:latin typeface="Lato"/>
              <a:ea typeface="Lato"/>
              <a:cs typeface="Lato"/>
              <a:sym typeface="Lato"/>
            </a:endParaRPr>
          </a:p>
          <a:p>
            <a:pPr indent="0" lvl="0" marL="0" rtl="0" algn="l">
              <a:lnSpc>
                <a:spcPct val="115000"/>
              </a:lnSpc>
              <a:spcBef>
                <a:spcPts val="1600"/>
              </a:spcBef>
              <a:spcAft>
                <a:spcPts val="1600"/>
              </a:spcAft>
              <a:buNone/>
            </a:pPr>
            <a:r>
              <a:rPr lang="en" sz="1200">
                <a:solidFill>
                  <a:srgbClr val="434343"/>
                </a:solidFill>
                <a:latin typeface="Lato"/>
                <a:ea typeface="Lato"/>
                <a:cs typeface="Lato"/>
                <a:sym typeface="Lato"/>
              </a:rPr>
              <a:t>When the loan portfolio performs well, MKR holders collect the aggregate interest rate in the system. In the edge-case of a collateral shortage, MKR holders are diluted to protect Dai’s stability. </a:t>
            </a:r>
            <a:endParaRPr sz="1200">
              <a:solidFill>
                <a:srgbClr val="434343"/>
              </a:solidFill>
              <a:latin typeface="Lato"/>
              <a:ea typeface="Lato"/>
              <a:cs typeface="Lato"/>
              <a:sym typeface="Lato"/>
            </a:endParaRPr>
          </a:p>
        </p:txBody>
      </p:sp>
      <p:pic>
        <p:nvPicPr>
          <p:cNvPr id="248" name="Google Shape;248;p37"/>
          <p:cNvPicPr preferRelativeResize="0"/>
          <p:nvPr/>
        </p:nvPicPr>
        <p:blipFill>
          <a:blip r:embed="rId3">
            <a:alphaModFix/>
          </a:blip>
          <a:stretch>
            <a:fillRect/>
          </a:stretch>
        </p:blipFill>
        <p:spPr>
          <a:xfrm>
            <a:off x="5905736" y="2033050"/>
            <a:ext cx="2699015" cy="2753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52" name="Shape 252"/>
        <p:cNvGrpSpPr/>
        <p:nvPr/>
      </p:nvGrpSpPr>
      <p:grpSpPr>
        <a:xfrm>
          <a:off x="0" y="0"/>
          <a:ext cx="0" cy="0"/>
          <a:chOff x="0" y="0"/>
          <a:chExt cx="0" cy="0"/>
        </a:xfrm>
      </p:grpSpPr>
      <p:sp>
        <p:nvSpPr>
          <p:cNvPr id="253" name="Google Shape;253;p38"/>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254" name="Google Shape;254;p38"/>
          <p:cNvSpPr txBox="1"/>
          <p:nvPr/>
        </p:nvSpPr>
        <p:spPr>
          <a:xfrm>
            <a:off x="1362900" y="2437725"/>
            <a:ext cx="6418200" cy="691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666666"/>
                </a:solidFill>
                <a:latin typeface="Cinzel"/>
                <a:ea typeface="Cinzel"/>
                <a:cs typeface="Cinzel"/>
                <a:sym typeface="Cinzel"/>
              </a:rPr>
              <a:t>MakerDAO: The Future of Decentralized Finance</a:t>
            </a:r>
            <a:endParaRPr sz="1800">
              <a:solidFill>
                <a:srgbClr val="666666"/>
              </a:solidFill>
              <a:latin typeface="Cinzel"/>
              <a:ea typeface="Cinzel"/>
              <a:cs typeface="Cinzel"/>
              <a:sym typeface="Cinzel"/>
            </a:endParaRPr>
          </a:p>
        </p:txBody>
      </p:sp>
      <p:pic>
        <p:nvPicPr>
          <p:cNvPr id="255" name="Google Shape;255;p38"/>
          <p:cNvPicPr preferRelativeResize="0"/>
          <p:nvPr/>
        </p:nvPicPr>
        <p:blipFill>
          <a:blip r:embed="rId3">
            <a:alphaModFix amt="44000"/>
          </a:blip>
          <a:stretch>
            <a:fillRect/>
          </a:stretch>
        </p:blipFill>
        <p:spPr>
          <a:xfrm>
            <a:off x="152400" y="428538"/>
            <a:ext cx="8839199" cy="163343"/>
          </a:xfrm>
          <a:prstGeom prst="rect">
            <a:avLst/>
          </a:prstGeom>
          <a:noFill/>
          <a:ln>
            <a:noFill/>
          </a:ln>
        </p:spPr>
      </p:pic>
      <p:sp>
        <p:nvSpPr>
          <p:cNvPr id="256" name="Google Shape;256;p38"/>
          <p:cNvSpPr txBox="1"/>
          <p:nvPr/>
        </p:nvSpPr>
        <p:spPr>
          <a:xfrm>
            <a:off x="152400" y="4405100"/>
            <a:ext cx="8991600" cy="368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100">
                <a:solidFill>
                  <a:srgbClr val="CFE2F3"/>
                </a:solidFill>
              </a:rPr>
              <a:t>function</a:t>
            </a:r>
            <a:r>
              <a:rPr lang="en" sz="1100">
                <a:solidFill>
                  <a:srgbClr val="CFE2F3"/>
                </a:solidFill>
              </a:rPr>
              <a:t> isAuthorized(address src, bytes4 sig) internal view returns (bool) {</a:t>
            </a:r>
            <a:r>
              <a:rPr b="1" lang="en" sz="1100">
                <a:solidFill>
                  <a:srgbClr val="CFE2F3"/>
                </a:solidFill>
              </a:rPr>
              <a:t>if</a:t>
            </a:r>
            <a:r>
              <a:rPr lang="en" sz="1100">
                <a:solidFill>
                  <a:srgbClr val="CFE2F3"/>
                </a:solidFill>
              </a:rPr>
              <a:t> (src </a:t>
            </a:r>
            <a:r>
              <a:rPr b="1" lang="en" sz="1100">
                <a:solidFill>
                  <a:srgbClr val="CFE2F3"/>
                </a:solidFill>
              </a:rPr>
              <a:t>==</a:t>
            </a:r>
            <a:r>
              <a:rPr lang="en" sz="1100">
                <a:solidFill>
                  <a:srgbClr val="CFE2F3"/>
                </a:solidFill>
              </a:rPr>
              <a:t> address(</a:t>
            </a:r>
            <a:r>
              <a:rPr b="1" lang="en" sz="1100">
                <a:solidFill>
                  <a:srgbClr val="CFE2F3"/>
                </a:solidFill>
              </a:rPr>
              <a:t>this</a:t>
            </a:r>
            <a:r>
              <a:rPr lang="en" sz="1100">
                <a:solidFill>
                  <a:srgbClr val="CFE2F3"/>
                </a:solidFill>
              </a:rPr>
              <a:t>)) { </a:t>
            </a:r>
            <a:r>
              <a:rPr b="1" lang="en" sz="1100">
                <a:solidFill>
                  <a:srgbClr val="CFE2F3"/>
                </a:solidFill>
              </a:rPr>
              <a:t>return</a:t>
            </a:r>
            <a:r>
              <a:rPr lang="en" sz="1100">
                <a:solidFill>
                  <a:srgbClr val="CFE2F3"/>
                </a:solidFill>
              </a:rPr>
              <a:t> </a:t>
            </a:r>
            <a:r>
              <a:rPr b="1" lang="en" sz="1100">
                <a:solidFill>
                  <a:srgbClr val="CFE2F3"/>
                </a:solidFill>
              </a:rPr>
              <a:t>true</a:t>
            </a:r>
            <a:r>
              <a:rPr lang="en" sz="1100">
                <a:solidFill>
                  <a:srgbClr val="CFE2F3"/>
                </a:solidFill>
              </a:rPr>
              <a:t>;} </a:t>
            </a:r>
            <a:r>
              <a:rPr b="1" lang="en" sz="1100">
                <a:solidFill>
                  <a:srgbClr val="CFE2F3"/>
                </a:solidFill>
              </a:rPr>
              <a:t>else</a:t>
            </a:r>
            <a:r>
              <a:rPr lang="en" sz="1100">
                <a:solidFill>
                  <a:srgbClr val="CFE2F3"/>
                </a:solidFill>
              </a:rPr>
              <a:t> </a:t>
            </a:r>
            <a:r>
              <a:rPr b="1" lang="en" sz="1100">
                <a:solidFill>
                  <a:srgbClr val="CFE2F3"/>
                </a:solidFill>
              </a:rPr>
              <a:t>if</a:t>
            </a:r>
            <a:r>
              <a:rPr lang="en" sz="1100">
                <a:solidFill>
                  <a:srgbClr val="CFE2F3"/>
                </a:solidFill>
              </a:rPr>
              <a:t> (src </a:t>
            </a:r>
            <a:r>
              <a:rPr b="1" lang="en" sz="1100">
                <a:solidFill>
                  <a:srgbClr val="CFE2F3"/>
                </a:solidFill>
              </a:rPr>
              <a:t>==</a:t>
            </a:r>
            <a:r>
              <a:rPr lang="en" sz="1100">
                <a:solidFill>
                  <a:srgbClr val="CFE2F3"/>
                </a:solidFill>
              </a:rPr>
              <a:t> owner) {</a:t>
            </a:r>
            <a:r>
              <a:rPr b="1" lang="en" sz="1100">
                <a:solidFill>
                  <a:srgbClr val="CFE2F3"/>
                </a:solidFill>
              </a:rPr>
              <a:t>retu</a:t>
            </a:r>
            <a:endParaRPr sz="1100">
              <a:solidFill>
                <a:srgbClr val="CFE2F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5"/>
        </a:solidFill>
      </p:bgPr>
    </p:bg>
    <p:spTree>
      <p:nvGrpSpPr>
        <p:cNvPr id="150" name="Shape 150"/>
        <p:cNvGrpSpPr/>
        <p:nvPr/>
      </p:nvGrpSpPr>
      <p:grpSpPr>
        <a:xfrm>
          <a:off x="0" y="0"/>
          <a:ext cx="0" cy="0"/>
          <a:chOff x="0" y="0"/>
          <a:chExt cx="0" cy="0"/>
        </a:xfrm>
      </p:grpSpPr>
      <p:sp>
        <p:nvSpPr>
          <p:cNvPr id="151" name="Google Shape;151;p27"/>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a:t>
            </a:r>
            <a:endParaRPr/>
          </a:p>
        </p:txBody>
      </p:sp>
      <p:sp>
        <p:nvSpPr>
          <p:cNvPr id="152" name="Google Shape;152;p27"/>
          <p:cNvSpPr txBox="1"/>
          <p:nvPr/>
        </p:nvSpPr>
        <p:spPr>
          <a:xfrm>
            <a:off x="1293838" y="2317482"/>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FFFFFF"/>
                </a:solidFill>
                <a:latin typeface="Raleway"/>
                <a:ea typeface="Raleway"/>
                <a:cs typeface="Raleway"/>
                <a:sym typeface="Raleway"/>
              </a:rPr>
              <a:t>About MakerDAO</a:t>
            </a:r>
            <a:endParaRPr sz="1300">
              <a:solidFill>
                <a:srgbClr val="FFFFFF"/>
              </a:solidFill>
              <a:latin typeface="Raleway"/>
              <a:ea typeface="Raleway"/>
              <a:cs typeface="Raleway"/>
              <a:sym typeface="Raleway"/>
            </a:endParaRPr>
          </a:p>
        </p:txBody>
      </p:sp>
      <p:sp>
        <p:nvSpPr>
          <p:cNvPr id="153" name="Google Shape;153;p27"/>
          <p:cNvSpPr txBox="1"/>
          <p:nvPr/>
        </p:nvSpPr>
        <p:spPr>
          <a:xfrm>
            <a:off x="1293838" y="2747757"/>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FFFFFF"/>
                </a:solidFill>
                <a:latin typeface="Raleway"/>
                <a:ea typeface="Raleway"/>
                <a:cs typeface="Raleway"/>
                <a:sym typeface="Raleway"/>
              </a:rPr>
              <a:t>Introducing Dai</a:t>
            </a:r>
            <a:endParaRPr sz="1300">
              <a:solidFill>
                <a:srgbClr val="FFFFFF"/>
              </a:solidFill>
              <a:latin typeface="Raleway"/>
              <a:ea typeface="Raleway"/>
              <a:cs typeface="Raleway"/>
              <a:sym typeface="Raleway"/>
            </a:endParaRPr>
          </a:p>
        </p:txBody>
      </p:sp>
      <p:sp>
        <p:nvSpPr>
          <p:cNvPr id="154" name="Google Shape;154;p27"/>
          <p:cNvSpPr txBox="1"/>
          <p:nvPr/>
        </p:nvSpPr>
        <p:spPr>
          <a:xfrm>
            <a:off x="3448425" y="2303225"/>
            <a:ext cx="17844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FFFFFF"/>
                </a:solidFill>
                <a:latin typeface="Raleway"/>
                <a:ea typeface="Raleway"/>
                <a:cs typeface="Raleway"/>
                <a:sym typeface="Raleway"/>
              </a:rPr>
              <a:t>MKR Token</a:t>
            </a:r>
            <a:endParaRPr sz="1300">
              <a:solidFill>
                <a:srgbClr val="FFFFFF"/>
              </a:solidFill>
              <a:latin typeface="Raleway"/>
              <a:ea typeface="Raleway"/>
              <a:cs typeface="Raleway"/>
              <a:sym typeface="Raleway"/>
            </a:endParaRPr>
          </a:p>
        </p:txBody>
      </p:sp>
      <p:sp>
        <p:nvSpPr>
          <p:cNvPr id="155" name="Google Shape;155;p27"/>
          <p:cNvSpPr txBox="1"/>
          <p:nvPr/>
        </p:nvSpPr>
        <p:spPr>
          <a:xfrm>
            <a:off x="1308148" y="3178050"/>
            <a:ext cx="21402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300">
                <a:solidFill>
                  <a:srgbClr val="FFFFFF"/>
                </a:solidFill>
                <a:latin typeface="Raleway"/>
                <a:ea typeface="Raleway"/>
                <a:cs typeface="Raleway"/>
                <a:sym typeface="Raleway"/>
              </a:rPr>
              <a:t>Collateralized Debt Positions (CDPs)</a:t>
            </a:r>
            <a:endParaRPr sz="1300">
              <a:solidFill>
                <a:srgbClr val="FFFFFF"/>
              </a:solidFill>
              <a:latin typeface="Raleway"/>
              <a:ea typeface="Raleway"/>
              <a:cs typeface="Raleway"/>
              <a:sym typeface="Raleway"/>
            </a:endParaRPr>
          </a:p>
        </p:txBody>
      </p:sp>
      <p:sp>
        <p:nvSpPr>
          <p:cNvPr id="156" name="Google Shape;156;p27"/>
          <p:cNvSpPr txBox="1"/>
          <p:nvPr/>
        </p:nvSpPr>
        <p:spPr>
          <a:xfrm>
            <a:off x="3448432" y="2740632"/>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60" name="Shape 160"/>
        <p:cNvGrpSpPr/>
        <p:nvPr/>
      </p:nvGrpSpPr>
      <p:grpSpPr>
        <a:xfrm>
          <a:off x="0" y="0"/>
          <a:ext cx="0" cy="0"/>
          <a:chOff x="0" y="0"/>
          <a:chExt cx="0" cy="0"/>
        </a:xfrm>
      </p:grpSpPr>
      <p:sp>
        <p:nvSpPr>
          <p:cNvPr id="161" name="Google Shape;161;p28"/>
          <p:cNvSpPr/>
          <p:nvPr/>
        </p:nvSpPr>
        <p:spPr>
          <a:xfrm>
            <a:off x="0" y="-12"/>
            <a:ext cx="9144000" cy="535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8"/>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163" name="Google Shape;163;p28"/>
          <p:cNvSpPr txBox="1"/>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1A1A1A"/>
                </a:solidFill>
                <a:latin typeface="Raleway"/>
                <a:ea typeface="Raleway"/>
                <a:cs typeface="Raleway"/>
                <a:sym typeface="Raleway"/>
              </a:rPr>
              <a:t>About MakerDAO</a:t>
            </a:r>
            <a:endParaRPr b="1" sz="2600">
              <a:solidFill>
                <a:srgbClr val="1A1A1A"/>
              </a:solidFill>
              <a:latin typeface="Raleway"/>
              <a:ea typeface="Raleway"/>
              <a:cs typeface="Raleway"/>
              <a:sym typeface="Raleway"/>
            </a:endParaRPr>
          </a:p>
        </p:txBody>
      </p:sp>
      <p:sp>
        <p:nvSpPr>
          <p:cNvPr id="164" name="Google Shape;164;p28"/>
          <p:cNvSpPr txBox="1"/>
          <p:nvPr/>
        </p:nvSpPr>
        <p:spPr>
          <a:xfrm>
            <a:off x="1295325" y="2078875"/>
            <a:ext cx="7122900" cy="1326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rgbClr val="595959"/>
                </a:solidFill>
                <a:latin typeface="Lato"/>
                <a:ea typeface="Lato"/>
                <a:cs typeface="Lato"/>
                <a:sym typeface="Lato"/>
              </a:rPr>
              <a:t>Headquartered in Copenhagen, Denmark MakerDAO (Maker for short) is a rapidly growing fintech company with over 75 employees and offices in seven cities across four continents. Maker has blockchain technology in its DNA. Being the first organization to launch a working product on the ethereum blockchain, the first to deploy a fully decentralized exchange, and the first to formally verify in-production smart contracts - </a:t>
            </a:r>
            <a:r>
              <a:rPr i="1" lang="en" sz="1100">
                <a:solidFill>
                  <a:srgbClr val="595959"/>
                </a:solidFill>
                <a:latin typeface="Lato"/>
                <a:ea typeface="Lato"/>
                <a:cs typeface="Lato"/>
                <a:sym typeface="Lato"/>
              </a:rPr>
              <a:t>all in three years</a:t>
            </a:r>
            <a:r>
              <a:rPr lang="en" sz="1100">
                <a:solidFill>
                  <a:srgbClr val="595959"/>
                </a:solidFill>
                <a:latin typeface="Lato"/>
                <a:ea typeface="Lato"/>
                <a:cs typeface="Lato"/>
                <a:sym typeface="Lato"/>
              </a:rPr>
              <a:t>- Maker is no stranger to being a first mover and industry leader. </a:t>
            </a:r>
            <a:endParaRPr sz="1100">
              <a:solidFill>
                <a:srgbClr val="595959"/>
              </a:solidFill>
              <a:latin typeface="Lato"/>
              <a:ea typeface="Lato"/>
              <a:cs typeface="Lato"/>
              <a:sym typeface="Lato"/>
            </a:endParaRPr>
          </a:p>
        </p:txBody>
      </p:sp>
      <p:pic>
        <p:nvPicPr>
          <p:cNvPr id="165" name="Google Shape;165;p28"/>
          <p:cNvPicPr preferRelativeResize="0"/>
          <p:nvPr/>
        </p:nvPicPr>
        <p:blipFill>
          <a:blip r:embed="rId3">
            <a:alphaModFix/>
          </a:blip>
          <a:stretch>
            <a:fillRect/>
          </a:stretch>
        </p:blipFill>
        <p:spPr>
          <a:xfrm>
            <a:off x="0" y="3710575"/>
            <a:ext cx="9143999" cy="14329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pic>
        <p:nvPicPr>
          <p:cNvPr id="170" name="Google Shape;170;p29"/>
          <p:cNvPicPr preferRelativeResize="0"/>
          <p:nvPr/>
        </p:nvPicPr>
        <p:blipFill>
          <a:blip r:embed="rId3">
            <a:alphaModFix/>
          </a:blip>
          <a:stretch>
            <a:fillRect/>
          </a:stretch>
        </p:blipFill>
        <p:spPr>
          <a:xfrm>
            <a:off x="0" y="494875"/>
            <a:ext cx="9144003" cy="4137525"/>
          </a:xfrm>
          <a:prstGeom prst="rect">
            <a:avLst/>
          </a:prstGeom>
          <a:noFill/>
          <a:ln>
            <a:noFill/>
          </a:ln>
        </p:spPr>
      </p:pic>
      <p:sp>
        <p:nvSpPr>
          <p:cNvPr id="171" name="Google Shape;171;p29"/>
          <p:cNvSpPr/>
          <p:nvPr/>
        </p:nvSpPr>
        <p:spPr>
          <a:xfrm>
            <a:off x="0" y="4616175"/>
            <a:ext cx="9144000" cy="5274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9"/>
          <p:cNvSpPr txBox="1"/>
          <p:nvPr/>
        </p:nvSpPr>
        <p:spPr>
          <a:xfrm>
            <a:off x="1201012" y="106650"/>
            <a:ext cx="26157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600">
              <a:latin typeface="Raleway"/>
              <a:ea typeface="Raleway"/>
              <a:cs typeface="Raleway"/>
              <a:sym typeface="Raleway"/>
            </a:endParaRPr>
          </a:p>
        </p:txBody>
      </p:sp>
      <p:sp>
        <p:nvSpPr>
          <p:cNvPr id="173" name="Google Shape;173;p29"/>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77" name="Shape 177"/>
        <p:cNvGrpSpPr/>
        <p:nvPr/>
      </p:nvGrpSpPr>
      <p:grpSpPr>
        <a:xfrm>
          <a:off x="0" y="0"/>
          <a:ext cx="0" cy="0"/>
          <a:chOff x="0" y="0"/>
          <a:chExt cx="0" cy="0"/>
        </a:xfrm>
      </p:grpSpPr>
      <p:sp>
        <p:nvSpPr>
          <p:cNvPr id="178" name="Google Shape;178;p30"/>
          <p:cNvSpPr/>
          <p:nvPr/>
        </p:nvSpPr>
        <p:spPr>
          <a:xfrm>
            <a:off x="0" y="-12"/>
            <a:ext cx="9144000" cy="535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0"/>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180" name="Google Shape;180;p30"/>
          <p:cNvSpPr txBox="1"/>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1A1A1A"/>
                </a:solidFill>
                <a:latin typeface="Raleway"/>
                <a:ea typeface="Raleway"/>
                <a:cs typeface="Raleway"/>
                <a:sym typeface="Raleway"/>
              </a:rPr>
              <a:t>Meet Dai</a:t>
            </a:r>
            <a:endParaRPr b="1" sz="2600">
              <a:solidFill>
                <a:srgbClr val="1A1A1A"/>
              </a:solidFill>
              <a:latin typeface="Raleway"/>
              <a:ea typeface="Raleway"/>
              <a:cs typeface="Raleway"/>
              <a:sym typeface="Raleway"/>
            </a:endParaRPr>
          </a:p>
        </p:txBody>
      </p:sp>
      <p:sp>
        <p:nvSpPr>
          <p:cNvPr id="181" name="Google Shape;181;p30"/>
          <p:cNvSpPr txBox="1"/>
          <p:nvPr/>
        </p:nvSpPr>
        <p:spPr>
          <a:xfrm>
            <a:off x="1295325" y="2078875"/>
            <a:ext cx="7122900" cy="996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1100">
                <a:solidFill>
                  <a:srgbClr val="595959"/>
                </a:solidFill>
                <a:latin typeface="Lato"/>
                <a:ea typeface="Lato"/>
                <a:cs typeface="Lato"/>
                <a:sym typeface="Lato"/>
              </a:rPr>
              <a:t>Dai is the world’s first decentralized stablecoin.  A stablecoin is a cryptocurrency with price stability relative to an existing currency or a basket of currencies. </a:t>
            </a:r>
            <a:r>
              <a:rPr b="1" lang="en" sz="1100">
                <a:solidFill>
                  <a:srgbClr val="595959"/>
                </a:solidFill>
                <a:latin typeface="Lato"/>
                <a:ea typeface="Lato"/>
                <a:cs typeface="Lato"/>
                <a:sym typeface="Lato"/>
              </a:rPr>
              <a:t>Dai is pegged to the US Dollar</a:t>
            </a:r>
            <a:r>
              <a:rPr lang="en" sz="1100">
                <a:solidFill>
                  <a:srgbClr val="595959"/>
                </a:solidFill>
                <a:latin typeface="Lato"/>
                <a:ea typeface="Lato"/>
                <a:cs typeface="Lato"/>
                <a:sym typeface="Lato"/>
              </a:rPr>
              <a:t>. We say it’s </a:t>
            </a:r>
            <a:r>
              <a:rPr i="1" lang="en" sz="1100">
                <a:solidFill>
                  <a:srgbClr val="595959"/>
                </a:solidFill>
                <a:latin typeface="Lato"/>
                <a:ea typeface="Lato"/>
                <a:cs typeface="Lato"/>
                <a:sym typeface="Lato"/>
              </a:rPr>
              <a:t>decentralized</a:t>
            </a:r>
            <a:r>
              <a:rPr lang="en" sz="1100">
                <a:solidFill>
                  <a:srgbClr val="595959"/>
                </a:solidFill>
                <a:latin typeface="Lato"/>
                <a:ea typeface="Lato"/>
                <a:cs typeface="Lato"/>
                <a:sym typeface="Lato"/>
              </a:rPr>
              <a:t> because it exists on a public blockchain and can be created, stored, transferred, and destroyed without the assistance of a financial intermediary. </a:t>
            </a:r>
            <a:endParaRPr sz="1100">
              <a:solidFill>
                <a:srgbClr val="595959"/>
              </a:solidFill>
              <a:latin typeface="Lato"/>
              <a:ea typeface="Lato"/>
              <a:cs typeface="Lato"/>
              <a:sym typeface="Lato"/>
            </a:endParaRPr>
          </a:p>
        </p:txBody>
      </p:sp>
      <p:pic>
        <p:nvPicPr>
          <p:cNvPr id="182" name="Google Shape;182;p30"/>
          <p:cNvPicPr preferRelativeResize="0"/>
          <p:nvPr/>
        </p:nvPicPr>
        <p:blipFill>
          <a:blip r:embed="rId3">
            <a:alphaModFix/>
          </a:blip>
          <a:stretch>
            <a:fillRect/>
          </a:stretch>
        </p:blipFill>
        <p:spPr>
          <a:xfrm>
            <a:off x="5359075" y="3424263"/>
            <a:ext cx="2626800" cy="1140476"/>
          </a:xfrm>
          <a:prstGeom prst="rect">
            <a:avLst/>
          </a:prstGeom>
          <a:noFill/>
          <a:ln>
            <a:noFill/>
          </a:ln>
        </p:spPr>
      </p:pic>
      <p:pic>
        <p:nvPicPr>
          <p:cNvPr id="183" name="Google Shape;183;p30"/>
          <p:cNvPicPr preferRelativeResize="0"/>
          <p:nvPr/>
        </p:nvPicPr>
        <p:blipFill>
          <a:blip r:embed="rId4">
            <a:alphaModFix/>
          </a:blip>
          <a:stretch>
            <a:fillRect/>
          </a:stretch>
        </p:blipFill>
        <p:spPr>
          <a:xfrm>
            <a:off x="1554925" y="3154263"/>
            <a:ext cx="1680488" cy="1680488"/>
          </a:xfrm>
          <a:prstGeom prst="rect">
            <a:avLst/>
          </a:prstGeom>
          <a:noFill/>
          <a:ln>
            <a:noFill/>
          </a:ln>
        </p:spPr>
      </p:pic>
      <p:sp>
        <p:nvSpPr>
          <p:cNvPr id="184" name="Google Shape;184;p30"/>
          <p:cNvSpPr/>
          <p:nvPr/>
        </p:nvSpPr>
        <p:spPr>
          <a:xfrm>
            <a:off x="3890748" y="3530100"/>
            <a:ext cx="813000" cy="928800"/>
          </a:xfrm>
          <a:prstGeom prst="mathEqual">
            <a:avLst>
              <a:gd fmla="val 10783" name="adj1"/>
              <a:gd fmla="val 11760" name="adj2"/>
            </a:avLst>
          </a:prstGeom>
          <a:solidFill>
            <a:srgbClr val="0090AC"/>
          </a:solidFill>
          <a:ln cap="flat" cmpd="sng" w="9525">
            <a:solidFill>
              <a:srgbClr val="42424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0"/>
          <p:cNvSpPr txBox="1"/>
          <p:nvPr/>
        </p:nvSpPr>
        <p:spPr>
          <a:xfrm>
            <a:off x="3681050" y="3074875"/>
            <a:ext cx="1232400" cy="375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424242"/>
                </a:solidFill>
                <a:latin typeface="Lato"/>
                <a:ea typeface="Lato"/>
                <a:cs typeface="Lato"/>
                <a:sym typeface="Lato"/>
              </a:rPr>
              <a:t>1 Dai = $1</a:t>
            </a:r>
            <a:r>
              <a:rPr lang="en" sz="1800">
                <a:solidFill>
                  <a:srgbClr val="424242"/>
                </a:solidFill>
                <a:latin typeface="Source Code Pro"/>
                <a:ea typeface="Source Code Pro"/>
                <a:cs typeface="Source Code Pro"/>
                <a:sym typeface="Source Code Pro"/>
              </a:rPr>
              <a:t> </a:t>
            </a:r>
            <a:endParaRPr sz="1800">
              <a:solidFill>
                <a:srgbClr val="424242"/>
              </a:solidFill>
              <a:latin typeface="Source Code Pro"/>
              <a:ea typeface="Source Code Pro"/>
              <a:cs typeface="Source Code Pro"/>
              <a:sym typeface="Source Code Pro"/>
            </a:endParaRPr>
          </a:p>
          <a:p>
            <a:pPr indent="0" lvl="0" marL="0" rtl="0" algn="l">
              <a:spcBef>
                <a:spcPts val="1600"/>
              </a:spcBef>
              <a:spcAft>
                <a:spcPts val="0"/>
              </a:spcAft>
              <a:buNone/>
            </a:pPr>
            <a:r>
              <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cxnSp>
        <p:nvCxnSpPr>
          <p:cNvPr id="190" name="Google Shape;190;p31"/>
          <p:cNvCxnSpPr/>
          <p:nvPr/>
        </p:nvCxnSpPr>
        <p:spPr>
          <a:xfrm>
            <a:off x="433413" y="3465571"/>
            <a:ext cx="3891000" cy="0"/>
          </a:xfrm>
          <a:prstGeom prst="straightConnector1">
            <a:avLst/>
          </a:prstGeom>
          <a:noFill/>
          <a:ln cap="flat" cmpd="sng" w="19050">
            <a:solidFill>
              <a:schemeClr val="lt2"/>
            </a:solidFill>
            <a:prstDash val="solid"/>
            <a:round/>
            <a:headEnd len="sm" w="sm" type="none"/>
            <a:tailEnd len="sm" w="sm" type="none"/>
          </a:ln>
        </p:spPr>
      </p:cxnSp>
      <p:cxnSp>
        <p:nvCxnSpPr>
          <p:cNvPr id="191" name="Google Shape;191;p31"/>
          <p:cNvCxnSpPr/>
          <p:nvPr/>
        </p:nvCxnSpPr>
        <p:spPr>
          <a:xfrm>
            <a:off x="4931625" y="3465583"/>
            <a:ext cx="3891000" cy="0"/>
          </a:xfrm>
          <a:prstGeom prst="straightConnector1">
            <a:avLst/>
          </a:prstGeom>
          <a:noFill/>
          <a:ln cap="flat" cmpd="sng" w="19050">
            <a:solidFill>
              <a:schemeClr val="lt2"/>
            </a:solidFill>
            <a:prstDash val="solid"/>
            <a:round/>
            <a:headEnd len="sm" w="sm" type="none"/>
            <a:tailEnd len="sm" w="sm" type="none"/>
          </a:ln>
        </p:spPr>
      </p:cxnSp>
      <p:sp>
        <p:nvSpPr>
          <p:cNvPr id="192" name="Google Shape;192;p31"/>
          <p:cNvSpPr txBox="1"/>
          <p:nvPr>
            <p:ph idx="4294967295" type="body"/>
          </p:nvPr>
        </p:nvSpPr>
        <p:spPr>
          <a:xfrm>
            <a:off x="581900" y="3465575"/>
            <a:ext cx="3999900" cy="5304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100">
                <a:solidFill>
                  <a:schemeClr val="accent4"/>
                </a:solidFill>
                <a:latin typeface="Lato"/>
                <a:ea typeface="Lato"/>
                <a:cs typeface="Lato"/>
                <a:sym typeface="Lato"/>
              </a:rPr>
              <a:t>Traditional Cryptocurrency</a:t>
            </a:r>
            <a:endParaRPr b="1" sz="2100">
              <a:solidFill>
                <a:schemeClr val="accent4"/>
              </a:solidFill>
              <a:latin typeface="Lato"/>
              <a:ea typeface="Lato"/>
              <a:cs typeface="Lato"/>
              <a:sym typeface="Lato"/>
            </a:endParaRPr>
          </a:p>
        </p:txBody>
      </p:sp>
      <p:sp>
        <p:nvSpPr>
          <p:cNvPr id="193" name="Google Shape;193;p31"/>
          <p:cNvSpPr txBox="1"/>
          <p:nvPr>
            <p:ph idx="4294967295" type="body"/>
          </p:nvPr>
        </p:nvSpPr>
        <p:spPr>
          <a:xfrm>
            <a:off x="318831" y="3969338"/>
            <a:ext cx="3999900" cy="63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latin typeface="Lato"/>
                <a:ea typeface="Lato"/>
                <a:cs typeface="Lato"/>
                <a:sym typeface="Lato"/>
              </a:rPr>
              <a:t>Traditional cryptocurrency was designed to be a better form of peer-to-peer cash. Unfortunately, it lacks stability and falls short of this goal.</a:t>
            </a:r>
            <a:endParaRPr sz="1200">
              <a:latin typeface="Lato"/>
              <a:ea typeface="Lato"/>
              <a:cs typeface="Lato"/>
              <a:sym typeface="Lato"/>
            </a:endParaRPr>
          </a:p>
        </p:txBody>
      </p:sp>
      <p:sp>
        <p:nvSpPr>
          <p:cNvPr id="194" name="Google Shape;194;p31"/>
          <p:cNvSpPr txBox="1"/>
          <p:nvPr>
            <p:ph idx="4294967295" type="body"/>
          </p:nvPr>
        </p:nvSpPr>
        <p:spPr>
          <a:xfrm>
            <a:off x="6608850" y="3465575"/>
            <a:ext cx="679500" cy="530400"/>
          </a:xfrm>
          <a:prstGeom prst="rect">
            <a:avLst/>
          </a:prstGeom>
        </p:spPr>
        <p:txBody>
          <a:bodyPr anchorCtr="0" anchor="b" bIns="91425" lIns="91425" spcFirstLastPara="1" rIns="91425" wrap="square" tIns="91425">
            <a:noAutofit/>
          </a:bodyPr>
          <a:lstStyle/>
          <a:p>
            <a:pPr indent="0" lvl="0" marL="0" rtl="0" algn="l">
              <a:lnSpc>
                <a:spcPct val="100000"/>
              </a:lnSpc>
              <a:spcBef>
                <a:spcPts val="0"/>
              </a:spcBef>
              <a:spcAft>
                <a:spcPts val="0"/>
              </a:spcAft>
              <a:buNone/>
            </a:pPr>
            <a:r>
              <a:rPr b="1" lang="en" sz="2100">
                <a:solidFill>
                  <a:srgbClr val="FF9900"/>
                </a:solidFill>
                <a:latin typeface="Lato"/>
                <a:ea typeface="Lato"/>
                <a:cs typeface="Lato"/>
                <a:sym typeface="Lato"/>
              </a:rPr>
              <a:t>Dai</a:t>
            </a:r>
            <a:endParaRPr b="1" sz="2100">
              <a:solidFill>
                <a:srgbClr val="FF9900"/>
              </a:solidFill>
              <a:latin typeface="Lato"/>
              <a:ea typeface="Lato"/>
              <a:cs typeface="Lato"/>
              <a:sym typeface="Lato"/>
            </a:endParaRPr>
          </a:p>
        </p:txBody>
      </p:sp>
      <p:sp>
        <p:nvSpPr>
          <p:cNvPr id="195" name="Google Shape;195;p31"/>
          <p:cNvSpPr txBox="1"/>
          <p:nvPr>
            <p:ph idx="4294967295" type="body"/>
          </p:nvPr>
        </p:nvSpPr>
        <p:spPr>
          <a:xfrm>
            <a:off x="4877181" y="3969350"/>
            <a:ext cx="3999900" cy="63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latin typeface="Lato"/>
                <a:ea typeface="Lato"/>
                <a:cs typeface="Lato"/>
                <a:sym typeface="Lato"/>
              </a:rPr>
              <a:t>Dai solves the stability issue while retaining the decentralized nature of cryptocurrency. Dai is </a:t>
            </a:r>
            <a:r>
              <a:rPr i="1" lang="en" sz="1200">
                <a:latin typeface="Lato"/>
                <a:ea typeface="Lato"/>
                <a:cs typeface="Lato"/>
                <a:sym typeface="Lato"/>
              </a:rPr>
              <a:t>truly</a:t>
            </a:r>
            <a:r>
              <a:rPr lang="en" sz="1200">
                <a:latin typeface="Lato"/>
                <a:ea typeface="Lato"/>
                <a:cs typeface="Lato"/>
                <a:sym typeface="Lato"/>
              </a:rPr>
              <a:t> better peer-to-peer cash.</a:t>
            </a:r>
            <a:endParaRPr sz="1200">
              <a:latin typeface="Lato"/>
              <a:ea typeface="Lato"/>
              <a:cs typeface="Lato"/>
              <a:sym typeface="Lato"/>
            </a:endParaRPr>
          </a:p>
        </p:txBody>
      </p:sp>
      <p:pic>
        <p:nvPicPr>
          <p:cNvPr id="196" name="Google Shape;196;p31"/>
          <p:cNvPicPr preferRelativeResize="0"/>
          <p:nvPr/>
        </p:nvPicPr>
        <p:blipFill>
          <a:blip r:embed="rId3">
            <a:alphaModFix/>
          </a:blip>
          <a:stretch>
            <a:fillRect/>
          </a:stretch>
        </p:blipFill>
        <p:spPr>
          <a:xfrm>
            <a:off x="596788" y="400450"/>
            <a:ext cx="3564277" cy="2922401"/>
          </a:xfrm>
          <a:prstGeom prst="rect">
            <a:avLst/>
          </a:prstGeom>
          <a:noFill/>
          <a:ln>
            <a:noFill/>
          </a:ln>
        </p:spPr>
      </p:pic>
      <p:pic>
        <p:nvPicPr>
          <p:cNvPr id="197" name="Google Shape;197;p31"/>
          <p:cNvPicPr preferRelativeResize="0"/>
          <p:nvPr/>
        </p:nvPicPr>
        <p:blipFill>
          <a:blip r:embed="rId4">
            <a:alphaModFix/>
          </a:blip>
          <a:stretch>
            <a:fillRect/>
          </a:stretch>
        </p:blipFill>
        <p:spPr>
          <a:xfrm>
            <a:off x="5106031" y="405288"/>
            <a:ext cx="3542195" cy="2912726"/>
          </a:xfrm>
          <a:prstGeom prst="rect">
            <a:avLst/>
          </a:prstGeom>
          <a:noFill/>
          <a:ln>
            <a:noFill/>
          </a:ln>
        </p:spPr>
      </p:pic>
      <p:sp>
        <p:nvSpPr>
          <p:cNvPr id="198" name="Google Shape;198;p31"/>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5"/>
        </a:solidFill>
      </p:bgPr>
    </p:bg>
    <p:spTree>
      <p:nvGrpSpPr>
        <p:cNvPr id="202" name="Shape 202"/>
        <p:cNvGrpSpPr/>
        <p:nvPr/>
      </p:nvGrpSpPr>
      <p:grpSpPr>
        <a:xfrm>
          <a:off x="0" y="0"/>
          <a:ext cx="0" cy="0"/>
          <a:chOff x="0" y="0"/>
          <a:chExt cx="0" cy="0"/>
        </a:xfrm>
      </p:grpSpPr>
      <p:pic>
        <p:nvPicPr>
          <p:cNvPr id="203" name="Google Shape;203;p32"/>
          <p:cNvPicPr preferRelativeResize="0"/>
          <p:nvPr/>
        </p:nvPicPr>
        <p:blipFill>
          <a:blip r:embed="rId3">
            <a:alphaModFix/>
          </a:blip>
          <a:stretch>
            <a:fillRect/>
          </a:stretch>
        </p:blipFill>
        <p:spPr>
          <a:xfrm>
            <a:off x="3082650" y="560888"/>
            <a:ext cx="5938849" cy="4021724"/>
          </a:xfrm>
          <a:prstGeom prst="rect">
            <a:avLst/>
          </a:prstGeom>
          <a:noFill/>
          <a:ln>
            <a:noFill/>
          </a:ln>
        </p:spPr>
      </p:pic>
      <p:sp>
        <p:nvSpPr>
          <p:cNvPr id="204" name="Google Shape;204;p32"/>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205" name="Google Shape;205;p32"/>
          <p:cNvSpPr txBox="1"/>
          <p:nvPr/>
        </p:nvSpPr>
        <p:spPr>
          <a:xfrm>
            <a:off x="120625" y="1507200"/>
            <a:ext cx="2879700" cy="2129100"/>
          </a:xfrm>
          <a:prstGeom prst="rect">
            <a:avLst/>
          </a:prstGeom>
          <a:noFill/>
          <a:ln cap="flat" cmpd="sng" w="9525">
            <a:solidFill>
              <a:srgbClr val="00FF00"/>
            </a:solidFill>
            <a:prstDash val="lgDashDot"/>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FFFFFF"/>
                </a:solidFill>
                <a:latin typeface="Raleway"/>
                <a:ea typeface="Raleway"/>
                <a:cs typeface="Raleway"/>
                <a:sym typeface="Raleway"/>
              </a:rPr>
              <a:t>Collateralized Debt Positions (CDPs) are Decentralized Secured Lending</a:t>
            </a:r>
            <a:endParaRPr b="1" sz="2600">
              <a:solidFill>
                <a:srgbClr val="FFFFFF"/>
              </a:solidFill>
              <a:latin typeface="Raleway"/>
              <a:ea typeface="Raleway"/>
              <a:cs typeface="Raleway"/>
              <a:sym typeface="Ralew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209" name="Shape 209"/>
        <p:cNvGrpSpPr/>
        <p:nvPr/>
      </p:nvGrpSpPr>
      <p:grpSpPr>
        <a:xfrm>
          <a:off x="0" y="0"/>
          <a:ext cx="0" cy="0"/>
          <a:chOff x="0" y="0"/>
          <a:chExt cx="0" cy="0"/>
        </a:xfrm>
      </p:grpSpPr>
      <p:sp>
        <p:nvSpPr>
          <p:cNvPr id="210" name="Google Shape;210;p33"/>
          <p:cNvSpPr/>
          <p:nvPr/>
        </p:nvSpPr>
        <p:spPr>
          <a:xfrm>
            <a:off x="0" y="-12"/>
            <a:ext cx="9144000" cy="535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3"/>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212" name="Google Shape;212;p33"/>
          <p:cNvSpPr txBox="1"/>
          <p:nvPr/>
        </p:nvSpPr>
        <p:spPr>
          <a:xfrm>
            <a:off x="729450" y="1318650"/>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1A1A1A"/>
                </a:solidFill>
                <a:latin typeface="Raleway"/>
                <a:ea typeface="Raleway"/>
                <a:cs typeface="Raleway"/>
                <a:sym typeface="Raleway"/>
              </a:rPr>
              <a:t>What are CDPs?</a:t>
            </a:r>
            <a:endParaRPr b="1" sz="2600">
              <a:solidFill>
                <a:srgbClr val="1A1A1A"/>
              </a:solidFill>
              <a:latin typeface="Raleway"/>
              <a:ea typeface="Raleway"/>
              <a:cs typeface="Raleway"/>
              <a:sym typeface="Raleway"/>
            </a:endParaRPr>
          </a:p>
        </p:txBody>
      </p:sp>
      <p:sp>
        <p:nvSpPr>
          <p:cNvPr id="213" name="Google Shape;213;p33"/>
          <p:cNvSpPr txBox="1"/>
          <p:nvPr/>
        </p:nvSpPr>
        <p:spPr>
          <a:xfrm>
            <a:off x="729450" y="2284550"/>
            <a:ext cx="7746000" cy="1839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24242"/>
                </a:solidFill>
                <a:latin typeface="Lato"/>
                <a:ea typeface="Lato"/>
                <a:cs typeface="Lato"/>
                <a:sym typeface="Lato"/>
              </a:rPr>
              <a:t>Collateralized Debt Positions are at the core of the Dai Credit System - these contracts are responsible for creating and maintaining the supply of Dai. </a:t>
            </a:r>
            <a:endParaRPr sz="1200">
              <a:solidFill>
                <a:srgbClr val="424242"/>
              </a:solidFill>
              <a:latin typeface="Lato"/>
              <a:ea typeface="Lato"/>
              <a:cs typeface="Lato"/>
              <a:sym typeface="Lato"/>
            </a:endParaRPr>
          </a:p>
          <a:p>
            <a:pPr indent="0" lvl="0" marL="0" rtl="0" algn="l">
              <a:lnSpc>
                <a:spcPct val="115000"/>
              </a:lnSpc>
              <a:spcBef>
                <a:spcPts val="1600"/>
              </a:spcBef>
              <a:spcAft>
                <a:spcPts val="1600"/>
              </a:spcAft>
              <a:buNone/>
            </a:pPr>
            <a:r>
              <a:rPr lang="en" sz="1200">
                <a:solidFill>
                  <a:srgbClr val="424242"/>
                </a:solidFill>
                <a:latin typeface="Lato"/>
                <a:ea typeface="Lato"/>
                <a:cs typeface="Lato"/>
                <a:sym typeface="Lato"/>
              </a:rPr>
              <a:t>Traditional lending institutions borrow short and lend long, this puts a floor on the interest rate they can charge. Often, even on well understood secured loans, a borrower will end up paying a rate far outside of the risk profile of the asset they are borrowing against. The Dai Credit System issues loans strictly against the risk profile of the asset deposited as collateral, never playing favorites. Additionally, because our system effectively creates the money being lent, it can lend at an unmanipulated natural rate of interest. </a:t>
            </a:r>
            <a:endParaRPr sz="1200">
              <a:solidFill>
                <a:srgbClr val="595959"/>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34"/>
          <p:cNvSpPr/>
          <p:nvPr/>
        </p:nvSpPr>
        <p:spPr>
          <a:xfrm>
            <a:off x="0" y="-12"/>
            <a:ext cx="9144000" cy="535200"/>
          </a:xfrm>
          <a:prstGeom prst="rect">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4"/>
          <p:cNvSpPr txBox="1"/>
          <p:nvPr/>
        </p:nvSpPr>
        <p:spPr>
          <a:xfrm>
            <a:off x="8315597" y="10665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 sz="600">
                <a:latin typeface="Raleway"/>
                <a:ea typeface="Raleway"/>
                <a:cs typeface="Raleway"/>
                <a:sym typeface="Raleway"/>
              </a:rPr>
              <a:t>Version 1.0</a:t>
            </a:r>
            <a:endParaRPr b="1" sz="600">
              <a:latin typeface="Raleway"/>
              <a:ea typeface="Raleway"/>
              <a:cs typeface="Raleway"/>
              <a:sym typeface="Raleway"/>
            </a:endParaRPr>
          </a:p>
        </p:txBody>
      </p:sp>
      <p:sp>
        <p:nvSpPr>
          <p:cNvPr id="220" name="Google Shape;220;p34"/>
          <p:cNvSpPr txBox="1"/>
          <p:nvPr/>
        </p:nvSpPr>
        <p:spPr>
          <a:xfrm>
            <a:off x="202900" y="639775"/>
            <a:ext cx="7688700" cy="53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1A1A1A"/>
                </a:solidFill>
                <a:latin typeface="Raleway"/>
                <a:ea typeface="Raleway"/>
                <a:cs typeface="Raleway"/>
                <a:sym typeface="Raleway"/>
              </a:rPr>
              <a:t>Breaking Down a CDP</a:t>
            </a:r>
            <a:endParaRPr b="1" sz="2600">
              <a:solidFill>
                <a:srgbClr val="1A1A1A"/>
              </a:solidFill>
              <a:latin typeface="Raleway"/>
              <a:ea typeface="Raleway"/>
              <a:cs typeface="Raleway"/>
              <a:sym typeface="Raleway"/>
            </a:endParaRPr>
          </a:p>
        </p:txBody>
      </p:sp>
      <p:sp>
        <p:nvSpPr>
          <p:cNvPr id="221" name="Google Shape;221;p34"/>
          <p:cNvSpPr txBox="1"/>
          <p:nvPr/>
        </p:nvSpPr>
        <p:spPr>
          <a:xfrm>
            <a:off x="381950" y="1386200"/>
            <a:ext cx="8412300" cy="373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434343"/>
                </a:solidFill>
                <a:latin typeface="Lato"/>
                <a:ea typeface="Lato"/>
                <a:cs typeface="Lato"/>
                <a:sym typeface="Lato"/>
              </a:rPr>
              <a:t>CDPs are smart contracts (software that runs on a blockchain), this means they follow strict programming rules. The source code can be broken down into six steps:</a:t>
            </a:r>
            <a:endParaRPr sz="1200">
              <a:solidFill>
                <a:srgbClr val="434343"/>
              </a:solidFill>
              <a:latin typeface="Lato"/>
              <a:ea typeface="Lato"/>
              <a:cs typeface="Lato"/>
              <a:sym typeface="Lato"/>
            </a:endParaRPr>
          </a:p>
          <a:p>
            <a:pPr indent="-304800" lvl="0" marL="749300" rtl="0" algn="l">
              <a:lnSpc>
                <a:spcPct val="158000"/>
              </a:lnSpc>
              <a:spcBef>
                <a:spcPts val="220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Accept user’s pledged collateral</a:t>
            </a:r>
            <a:endParaRPr sz="1200">
              <a:solidFill>
                <a:srgbClr val="434343"/>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Check parameters for lending against this specific collateral</a:t>
            </a:r>
            <a:endParaRPr sz="1200">
              <a:solidFill>
                <a:srgbClr val="434343"/>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Create a Dai facility against the collateral</a:t>
            </a:r>
            <a:endParaRPr sz="1200">
              <a:solidFill>
                <a:srgbClr val="434343"/>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Given the loan is paid back in full with interest, release the collateral and send part of the interest payment to MKR holders by burning MKR tokens.</a:t>
            </a:r>
            <a:br>
              <a:rPr lang="en" sz="1200">
                <a:solidFill>
                  <a:srgbClr val="434343"/>
                </a:solidFill>
                <a:latin typeface="Lato"/>
                <a:ea typeface="Lato"/>
                <a:cs typeface="Lato"/>
                <a:sym typeface="Lato"/>
              </a:rPr>
            </a:br>
            <a:r>
              <a:rPr lang="en" sz="1200">
                <a:solidFill>
                  <a:srgbClr val="434343"/>
                </a:solidFill>
                <a:latin typeface="Lato"/>
                <a:ea typeface="Lato"/>
                <a:cs typeface="Lato"/>
                <a:sym typeface="Lato"/>
              </a:rPr>
              <a:t> — — — — — — — — — — — — — — — —</a:t>
            </a:r>
            <a:endParaRPr sz="1200">
              <a:solidFill>
                <a:srgbClr val="434343"/>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If the loan goes below a certain threshold, liquidate the collateral for Dai up to the value of the loan — destroy this Dai</a:t>
            </a:r>
            <a:endParaRPr sz="1200">
              <a:solidFill>
                <a:srgbClr val="434343"/>
              </a:solidFill>
              <a:latin typeface="Lato"/>
              <a:ea typeface="Lato"/>
              <a:cs typeface="Lato"/>
              <a:sym typeface="Lato"/>
            </a:endParaRPr>
          </a:p>
          <a:p>
            <a:pPr indent="-304800" lvl="0" marL="749300" rtl="0" algn="l">
              <a:lnSpc>
                <a:spcPct val="158000"/>
              </a:lnSpc>
              <a:spcBef>
                <a:spcPts val="0"/>
              </a:spcBef>
              <a:spcAft>
                <a:spcPts val="0"/>
              </a:spcAft>
              <a:buClr>
                <a:srgbClr val="434343"/>
              </a:buClr>
              <a:buSzPts val="1200"/>
              <a:buFont typeface="Lato"/>
              <a:buAutoNum type="arabicPeriod"/>
            </a:pPr>
            <a:r>
              <a:rPr lang="en" sz="1200">
                <a:solidFill>
                  <a:srgbClr val="434343"/>
                </a:solidFill>
                <a:latin typeface="Lato"/>
                <a:ea typeface="Lato"/>
                <a:cs typeface="Lato"/>
                <a:sym typeface="Lato"/>
              </a:rPr>
              <a:t>In the event of a liquidation, if there is not enough collateral to cover the value of the loan in Dai, dilute MKR token holders by printing MKR tokens and selling it for Dai until there is enough to offset the loan</a:t>
            </a:r>
            <a:endParaRPr sz="1200">
              <a:solidFill>
                <a:srgbClr val="434343"/>
              </a:solidFill>
              <a:latin typeface="Lato"/>
              <a:ea typeface="Lato"/>
              <a:cs typeface="Lato"/>
              <a:sym typeface="Lato"/>
            </a:endParaRPr>
          </a:p>
          <a:p>
            <a:pPr indent="0" lvl="0" marL="0" rtl="0" algn="l">
              <a:lnSpc>
                <a:spcPct val="115000"/>
              </a:lnSpc>
              <a:spcBef>
                <a:spcPts val="0"/>
              </a:spcBef>
              <a:spcAft>
                <a:spcPts val="1600"/>
              </a:spcAft>
              <a:buNone/>
            </a:pPr>
            <a:r>
              <a:t/>
            </a:r>
            <a:endParaRPr sz="1200">
              <a:solidFill>
                <a:srgbClr val="434343"/>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